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Lst>
  <p:sldSz cy="5143500" cx="9144000"/>
  <p:notesSz cx="6858000" cy="9144000"/>
  <p:embeddedFontLst>
    <p:embeddedFont>
      <p:font typeface="Roboto Mono"/>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F74DD4-9A8F-4C1D-A937-0A46B1542891}">
  <a:tblStyle styleId="{2BF74DD4-9A8F-4C1D-A937-0A46B15428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Mono-regular.fntdata"/><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schemas.openxmlformats.org/officeDocument/2006/relationships/font" Target="fonts/RobotoMono-boldItalic.fntdata"/><Relationship Id="rId123" Type="http://schemas.openxmlformats.org/officeDocument/2006/relationships/font" Target="fonts/RobotoMono-italic.fntdata"/><Relationship Id="rId122" Type="http://schemas.openxmlformats.org/officeDocument/2006/relationships/font" Target="fonts/RobotoMono-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329d5c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329d5c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6254bd0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6254bd0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28280ce35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28280ce35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28280ce35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28280ce35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01fad7b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01fad7b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01fad7b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01fad7b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f91972a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f91972a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f91972a5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f91972a5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f91972a5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f91972a5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f91972a5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f91972a55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f91972a5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f91972a5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f91972a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f91972a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6254bd0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6254bd0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f99fa97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f99fa97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f99fa977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f99fa977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f99fa97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f99fa97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2e06ded5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2e06ded5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e06ded5e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e06ded5e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6254bd0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6254bd0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6254bd0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6254bd0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6931736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693173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6931736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6931736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931736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6931736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6931736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6931736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6931736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6931736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74f30c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74f30c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329d5ce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329d5ce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4f30c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4f30c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be6729d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be6729d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7b8b95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7b8b95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7b8b958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7b8b958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aa39026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aa39026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acf539f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acf539f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ad0dc01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ad0dc01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ad0dc0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ad0dc0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acf539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acf539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d0dc0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ad0dc0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329d5c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329d5c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ad0dc01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ad0dc010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d0dc01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d0dc01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ad0dc01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ad0dc010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acf539f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acf539f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acf539f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acf539f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ad0dc0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ad0dc0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ad0dc01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ad0dc01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ad0dc01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ad0dc01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d0dc010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ad0dc010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ad0dc01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ad0dc01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329d5ce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329d5ce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e672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be672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acf539f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acf539f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2ad0dc01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2ad0dc01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ad0dc010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ad0dc01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acf539f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acf539f2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acf539f2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acf539f2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2ad0dc010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2ad0dc01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acf539f2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acf539f2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acf539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facf539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facf539f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facf539f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329d5ce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329d5ce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ad0dc01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ad0dc01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acf539f2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acf539f2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e6729d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e6729d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aa39026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aa39026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e6729d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be6729d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748f6a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748f6a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be6729d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be6729d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acf539f2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acf539f2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be6729d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be6729d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cf539f2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acf539f2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6254bd0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6254bd0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acf539f2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acf539f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5a63e3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5a63e3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5a63e3a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5a63e3a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52d5df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52d5df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52d5dfd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52d5dfd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52d5dfd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52d5dfd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a52d5dfd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a52d5dfd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52d5dfd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52d5dfd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52d5dfd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52d5dfd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52d5dfd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52d5dfd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19099a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19099a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acf539f2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acf539f2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be6729d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be6729d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52d5dfd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52d5dfd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52d5dfd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52d5dfd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52d5dfd1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52d5dfd1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be6729d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be6729d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be6729d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be6729d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be6729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be6729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52d5dfd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52d5dfd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77b49e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77b49e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6254bd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6254bd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e7530f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e7530f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f28f19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df28f19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df28f19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df28f19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df28f19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df28f19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df28f19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df28f19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e7530f8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e7530f8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df28f19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2df28f19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e06ded5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e06ded5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e06ded5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2e06ded5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e06ded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e06ded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6254bd0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6254bd0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e06ded5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e06ded5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e06ded5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e06ded5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e06ded5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e06ded5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e06ded5e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e06ded5e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e06ded5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e06ded5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0104298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0104298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0104298a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0104298a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28280ce3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28280ce3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28280ce35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28280ce35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28280ce35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28280ce35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8.png"/><Relationship Id="rId4" Type="http://schemas.openxmlformats.org/officeDocument/2006/relationships/image" Target="../media/image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4.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72.png"/><Relationship Id="rId6"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Modelling</a:t>
            </a:r>
            <a:endParaRPr/>
          </a:p>
        </p:txBody>
      </p:sp>
      <p:pic>
        <p:nvPicPr>
          <p:cNvPr id="55" name="Google Shape;55;p13"/>
          <p:cNvPicPr preferRelativeResize="0"/>
          <p:nvPr/>
        </p:nvPicPr>
        <p:blipFill>
          <a:blip r:embed="rId3">
            <a:alphaModFix/>
          </a:blip>
          <a:stretch>
            <a:fillRect/>
          </a:stretch>
        </p:blipFill>
        <p:spPr>
          <a:xfrm>
            <a:off x="549675" y="1252538"/>
            <a:ext cx="7886700" cy="279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086875" y="600000"/>
            <a:ext cx="7305675" cy="3695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2"/>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chemeClr val="lt1"/>
                </a:highlight>
              </a:rPr>
              <a:t>Uji Diagnostik</a:t>
            </a:r>
            <a:endParaRPr sz="2600">
              <a:solidFill>
                <a:srgbClr val="111111"/>
              </a:solidFill>
              <a:highlight>
                <a:srgbClr val="FFFFFF"/>
              </a:highlight>
            </a:endParaRPr>
          </a:p>
        </p:txBody>
      </p:sp>
      <p:sp>
        <p:nvSpPr>
          <p:cNvPr id="676" name="Google Shape;676;p112"/>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Jarque-Bera Test </a:t>
            </a:r>
            <a:r>
              <a:rPr lang="en-GB" sz="1200">
                <a:solidFill>
                  <a:schemeClr val="dk1"/>
                </a:solidFill>
              </a:rPr>
              <a:t>: Nilai p-value &gt; 0.05 menunjukkan bahwa residuals mengikuti distribusi normal, p-value ≤ 0.05 menunjukkan adanya deviasi dari normalitas.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mengikuti distribusi normal.</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dapat dianggap mengikuti distribusi normal.</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mengikuti distribusi normal. Model mungkin perlu disesuaikan atau dikaji ulang.</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chemeClr val="lt1"/>
                </a:highlight>
              </a:rPr>
              <a:t>Uji Diagnostik</a:t>
            </a:r>
            <a:endParaRPr sz="2600">
              <a:solidFill>
                <a:srgbClr val="111111"/>
              </a:solidFill>
              <a:highlight>
                <a:srgbClr val="FFFFFF"/>
              </a:highlight>
            </a:endParaRPr>
          </a:p>
        </p:txBody>
      </p:sp>
      <p:sp>
        <p:nvSpPr>
          <p:cNvPr id="682" name="Google Shape;682;p113"/>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Breusch-Pagan</a:t>
            </a:r>
            <a:r>
              <a:rPr lang="en-GB" sz="1200">
                <a:solidFill>
                  <a:schemeClr val="dk1"/>
                </a:solidFill>
              </a:rPr>
              <a:t> </a:t>
            </a:r>
            <a:r>
              <a:rPr b="1" lang="en-GB" sz="1200">
                <a:solidFill>
                  <a:schemeClr val="dk1"/>
                </a:solidFill>
              </a:rPr>
              <a:t>Test</a:t>
            </a:r>
            <a:r>
              <a:rPr lang="en-GB" sz="1200">
                <a:solidFill>
                  <a:schemeClr val="dk1"/>
                </a:solidFill>
              </a:rPr>
              <a:t> </a:t>
            </a:r>
            <a:r>
              <a:rPr b="1" lang="en-GB" sz="1200">
                <a:solidFill>
                  <a:schemeClr val="dk1"/>
                </a:solidFill>
              </a:rPr>
              <a:t>(Homoskedastisitas) </a:t>
            </a:r>
            <a:r>
              <a:rPr lang="en-GB" sz="1200">
                <a:solidFill>
                  <a:schemeClr val="dk1"/>
                </a:solidFill>
              </a:rPr>
              <a:t>: Nilai p-value &gt; 0.05 menunjukkan bahwa variansi residuals konstan, p-value ≤ 0.05 menunjukkan adanya heteroskedastisitas.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memiliki variansi yang konstan.</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memiliki variansi yang konstan.</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memiliki variansi yang konstan. Ini bisa menunjukkan bahwa model mungkin tidak sepenuhnya sesuai dan heteroskedastisitas perlu diperbaiki.</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AI Project Management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Scrum dan Waterfall</a:t>
            </a:r>
            <a:endParaRPr sz="2600"/>
          </a:p>
        </p:txBody>
      </p:sp>
      <p:pic>
        <p:nvPicPr>
          <p:cNvPr id="693" name="Google Shape;693;p115"/>
          <p:cNvPicPr preferRelativeResize="0"/>
          <p:nvPr/>
        </p:nvPicPr>
        <p:blipFill>
          <a:blip r:embed="rId3">
            <a:alphaModFix/>
          </a:blip>
          <a:stretch>
            <a:fillRect/>
          </a:stretch>
        </p:blipFill>
        <p:spPr>
          <a:xfrm>
            <a:off x="533400" y="1170125"/>
            <a:ext cx="7943699" cy="26720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704" name="Google Shape;704;p117"/>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710" name="Google Shape;710;p118"/>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711" name="Google Shape;711;p118"/>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111111"/>
                </a:solidFill>
                <a:highlight>
                  <a:srgbClr val="FFFFFF"/>
                </a:highlight>
              </a:rPr>
              <a:t>VARX (</a:t>
            </a:r>
            <a:r>
              <a:rPr b="1" lang="en-GB" sz="2200">
                <a:solidFill>
                  <a:srgbClr val="111111"/>
                </a:solidFill>
                <a:highlight>
                  <a:srgbClr val="FFFFFF"/>
                </a:highlight>
              </a:rPr>
              <a:t>Vector Auto-Regressive with Exogenous Variables)</a:t>
            </a:r>
            <a:r>
              <a:rPr b="1" lang="en-GB" sz="2200">
                <a:solidFill>
                  <a:srgbClr val="111111"/>
                </a:solidFill>
                <a:highlight>
                  <a:srgbClr val="FFFFFF"/>
                </a:highlight>
              </a:rPr>
              <a:t> </a:t>
            </a:r>
            <a:endParaRPr b="1" sz="2200"/>
          </a:p>
        </p:txBody>
      </p:sp>
      <p:pic>
        <p:nvPicPr>
          <p:cNvPr id="717" name="Google Shape;717;p119"/>
          <p:cNvPicPr preferRelativeResize="0"/>
          <p:nvPr/>
        </p:nvPicPr>
        <p:blipFill>
          <a:blip r:embed="rId3">
            <a:alphaModFix/>
          </a:blip>
          <a:stretch>
            <a:fillRect/>
          </a:stretch>
        </p:blipFill>
        <p:spPr>
          <a:xfrm>
            <a:off x="2307300" y="1531500"/>
            <a:ext cx="4972050" cy="952500"/>
          </a:xfrm>
          <a:prstGeom prst="rect">
            <a:avLst/>
          </a:prstGeom>
          <a:noFill/>
          <a:ln>
            <a:noFill/>
          </a:ln>
        </p:spPr>
      </p:pic>
      <p:sp>
        <p:nvSpPr>
          <p:cNvPr id="718" name="Google Shape;718;p119"/>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400">
                <a:solidFill>
                  <a:srgbClr val="111111"/>
                </a:solidFill>
                <a:highlight>
                  <a:srgbClr val="FFFFFF"/>
                </a:highlight>
              </a:rPr>
              <a:t>VARX (Vector Auto-Regressive with Exogenous Variables) adalah model statistik yang memperluas model VAR (Vector Auto-Regressive) dengan memasukkan variabel eksogen. Model ini digunakan untuk menganalisis hubungan dinamis antara beberapa variabel endogen (target) dan satu atau lebih variabel eksogen (input tambahan) dari waktu ke waktu.</a:t>
            </a:r>
            <a:endParaRPr sz="1400">
              <a:solidFill>
                <a:srgbClr val="111111"/>
              </a:solidFill>
              <a:highlight>
                <a:srgbClr val="FFFFFF"/>
              </a:highlight>
            </a:endParaRPr>
          </a:p>
          <a:p>
            <a:pPr indent="0" lvl="0" marL="0" rtl="0" algn="just">
              <a:spcBef>
                <a:spcPts val="900"/>
              </a:spcBef>
              <a:spcAft>
                <a:spcPts val="0"/>
              </a:spcAft>
              <a:buNone/>
            </a:pPr>
            <a:r>
              <a:rPr lang="en-GB" sz="1400">
                <a:solidFill>
                  <a:srgbClr val="111111"/>
                </a:solidFill>
                <a:highlight>
                  <a:srgbClr val="FFFFFF"/>
                </a:highlight>
              </a:rPr>
              <a:t>VARX menggabungkan komponen autoregressive (AR) dari beberapa variabel endogen dengan variabel eksogen. Model ini dapat menangkap pengaruh variabel eksogen terhadap variabel endogen dalam sistem multivariat.</a:t>
            </a:r>
            <a:endParaRPr sz="1400">
              <a:solidFill>
                <a:srgbClr val="111111"/>
              </a:solidFill>
              <a:highlight>
                <a:srgbClr val="FFFFFF"/>
              </a:highligh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0"/>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GB" sz="2000">
                <a:solidFill>
                  <a:srgbClr val="111111"/>
                </a:solidFill>
                <a:highlight>
                  <a:srgbClr val="FFFFFF"/>
                </a:highlight>
              </a:rPr>
              <a:t>VARMAX (Vector Auto-Regressive Moving-Average with Exogenous Variables)</a:t>
            </a:r>
            <a:endParaRPr b="1" sz="2000"/>
          </a:p>
        </p:txBody>
      </p:sp>
      <p:sp>
        <p:nvSpPr>
          <p:cNvPr id="724" name="Google Shape;724;p120"/>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200">
                <a:solidFill>
                  <a:srgbClr val="111111"/>
                </a:solidFill>
                <a:highlight>
                  <a:srgbClr val="FFFFFF"/>
                </a:highlight>
              </a:rPr>
              <a:t>VARMAX (Vector Auto-Regressive Moving-Average with Exogenous Variables) adalah model statistik yang memperluas model VAR (Vector Auto-Regressive) dengan memasukkan komponen moving average dan variabel eksogen. Model ini digunakan untuk menganalisis hubungan dinamis antara beberapa variabel endogen (target) dan satu atau lebih variabel eksogen (input tambahan) dari waktu ke waktu.</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VARMAX menggabungkan komponen autoregressive (AR), moving average (MA), dan variabel eksogen (X) untuk menangkap pola dalam data time series multivariat.</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Secara matematis, model VARMAX(p, q) dengan p sebagai lag order untuk komponen AR dan q sebagai lag order untuk komponen MA </a:t>
            </a:r>
            <a:endParaRPr sz="1200">
              <a:solidFill>
                <a:srgbClr val="111111"/>
              </a:solidFill>
              <a:highlight>
                <a:srgbClr val="FFFFFF"/>
              </a:highlight>
            </a:endParaRPr>
          </a:p>
        </p:txBody>
      </p:sp>
      <p:pic>
        <p:nvPicPr>
          <p:cNvPr id="725" name="Google Shape;725;p120"/>
          <p:cNvPicPr preferRelativeResize="0"/>
          <p:nvPr/>
        </p:nvPicPr>
        <p:blipFill>
          <a:blip r:embed="rId3">
            <a:alphaModFix/>
          </a:blip>
          <a:stretch>
            <a:fillRect/>
          </a:stretch>
        </p:blipFill>
        <p:spPr>
          <a:xfrm>
            <a:off x="2268075" y="1634600"/>
            <a:ext cx="4619625" cy="8763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2000">
                <a:solidFill>
                  <a:srgbClr val="111111"/>
                </a:solidFill>
                <a:highlight>
                  <a:srgbClr val="FFFFFF"/>
                </a:highlight>
              </a:rPr>
              <a:t>Menangkap Pola Musiman</a:t>
            </a:r>
            <a:endParaRPr b="1" sz="2000"/>
          </a:p>
        </p:txBody>
      </p:sp>
      <p:sp>
        <p:nvSpPr>
          <p:cNvPr id="731" name="Google Shape;731;p121"/>
          <p:cNvSpPr txBox="1"/>
          <p:nvPr>
            <p:ph idx="1" type="body"/>
          </p:nvPr>
        </p:nvSpPr>
        <p:spPr>
          <a:xfrm>
            <a:off x="565050" y="1520850"/>
            <a:ext cx="7983000" cy="1151700"/>
          </a:xfrm>
          <a:prstGeom prst="rect">
            <a:avLst/>
          </a:prstGeom>
        </p:spPr>
        <p:txBody>
          <a:bodyPr anchorCtr="0" anchor="t" bIns="91425" lIns="91425" spcFirstLastPara="1" rIns="91425" wrap="square" tIns="91425">
            <a:noAutofit/>
          </a:bodyPr>
          <a:lstStyle/>
          <a:p>
            <a:pPr indent="-317500" lvl="0" marL="457200" rtl="0" algn="l">
              <a:spcBef>
                <a:spcPts val="900"/>
              </a:spcBef>
              <a:spcAft>
                <a:spcPts val="0"/>
              </a:spcAft>
              <a:buClr>
                <a:srgbClr val="111111"/>
              </a:buClr>
              <a:buSzPts val="1400"/>
              <a:buFont typeface="Roboto"/>
              <a:buAutoNum type="arabicPeriod"/>
            </a:pPr>
            <a:r>
              <a:rPr b="1" lang="en-GB" sz="1400">
                <a:solidFill>
                  <a:srgbClr val="111111"/>
                </a:solidFill>
                <a:highlight>
                  <a:srgbClr val="FFFFFF"/>
                </a:highlight>
              </a:rPr>
              <a:t>Buat Variabel Dummy Musiman</a:t>
            </a:r>
            <a:r>
              <a:rPr lang="en-GB" sz="1400">
                <a:solidFill>
                  <a:srgbClr val="111111"/>
                </a:solidFill>
                <a:highlight>
                  <a:srgbClr val="FFFFFF"/>
                </a:highlight>
              </a:rPr>
              <a:t>: Tambahkan kolom dummy untuk setiap periode musiman (misalnya, bulan atau kuartal) ke dalam dataset.</a:t>
            </a:r>
            <a:endParaRPr sz="1400">
              <a:solidFill>
                <a:srgbClr val="111111"/>
              </a:solidFill>
              <a:highlight>
                <a:srgbClr val="FFFFFF"/>
              </a:highlight>
            </a:endParaRPr>
          </a:p>
          <a:p>
            <a:pPr indent="-317500" lvl="0" marL="457200" rtl="0" algn="l">
              <a:spcBef>
                <a:spcPts val="0"/>
              </a:spcBef>
              <a:spcAft>
                <a:spcPts val="0"/>
              </a:spcAft>
              <a:buClr>
                <a:srgbClr val="111111"/>
              </a:buClr>
              <a:buSzPts val="1400"/>
              <a:buFont typeface="Roboto"/>
              <a:buAutoNum type="arabicPeriod"/>
            </a:pPr>
            <a:r>
              <a:rPr b="1" lang="en-GB" sz="1400">
                <a:solidFill>
                  <a:srgbClr val="111111"/>
                </a:solidFill>
                <a:highlight>
                  <a:srgbClr val="FFFFFF"/>
                </a:highlight>
              </a:rPr>
              <a:t>Masukkan Variabel Dummy ke dalam Model</a:t>
            </a:r>
            <a:r>
              <a:rPr lang="en-GB" sz="1400">
                <a:solidFill>
                  <a:srgbClr val="111111"/>
                </a:solidFill>
                <a:highlight>
                  <a:srgbClr val="FFFFFF"/>
                </a:highlight>
              </a:rPr>
              <a:t>: Gunakan variabel dummy musiman sebagai variabel eksogen dalam model VARMAX.</a:t>
            </a:r>
            <a:endParaRPr sz="1400">
              <a:solidFill>
                <a:srgbClr val="111111"/>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2830175" y="73875"/>
            <a:ext cx="3970806" cy="483869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Feed Forward Neural Network</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Fungsi Aktivasi</a:t>
            </a:r>
            <a:endParaRPr sz="2600"/>
          </a:p>
        </p:txBody>
      </p:sp>
      <p:pic>
        <p:nvPicPr>
          <p:cNvPr id="742" name="Google Shape;742;p123"/>
          <p:cNvPicPr preferRelativeResize="0"/>
          <p:nvPr/>
        </p:nvPicPr>
        <p:blipFill rotWithShape="1">
          <a:blip r:embed="rId3">
            <a:alphaModFix/>
          </a:blip>
          <a:srcRect b="69226" l="0" r="0" t="0"/>
          <a:stretch/>
        </p:blipFill>
        <p:spPr>
          <a:xfrm>
            <a:off x="564200" y="1128100"/>
            <a:ext cx="8184900" cy="322164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lnSpc>
                <a:spcPct val="105882"/>
              </a:lnSpc>
              <a:spcBef>
                <a:spcPts val="2900"/>
              </a:spcBef>
              <a:spcAft>
                <a:spcPts val="0"/>
              </a:spcAft>
              <a:buNone/>
            </a:pPr>
            <a:r>
              <a:rPr b="1" lang="en-GB" sz="2400">
                <a:solidFill>
                  <a:srgbClr val="242424"/>
                </a:solidFill>
                <a:highlight>
                  <a:srgbClr val="FFFFFF"/>
                </a:highlight>
              </a:rPr>
              <a:t>Gradient Descent</a:t>
            </a:r>
            <a:endParaRPr sz="2400">
              <a:solidFill>
                <a:srgbClr val="111111"/>
              </a:solidFill>
              <a:highlight>
                <a:srgbClr val="FFFFFF"/>
              </a:highlight>
            </a:endParaRPr>
          </a:p>
        </p:txBody>
      </p:sp>
      <p:pic>
        <p:nvPicPr>
          <p:cNvPr id="748" name="Google Shape;748;p124"/>
          <p:cNvPicPr preferRelativeResize="0"/>
          <p:nvPr/>
        </p:nvPicPr>
        <p:blipFill>
          <a:blip r:embed="rId3">
            <a:alphaModFix/>
          </a:blip>
          <a:stretch>
            <a:fillRect/>
          </a:stretch>
        </p:blipFill>
        <p:spPr>
          <a:xfrm>
            <a:off x="1185575" y="1052475"/>
            <a:ext cx="6886575" cy="36766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387900" y="1402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RMSE, MSE, MAE, MASE</a:t>
            </a:r>
            <a:endParaRPr sz="2600"/>
          </a:p>
        </p:txBody>
      </p:sp>
      <p:graphicFrame>
        <p:nvGraphicFramePr>
          <p:cNvPr id="754" name="Google Shape;754;p125"/>
          <p:cNvGraphicFramePr/>
          <p:nvPr/>
        </p:nvGraphicFramePr>
        <p:xfrm>
          <a:off x="493500" y="873675"/>
          <a:ext cx="3000000" cy="3000000"/>
        </p:xfrm>
        <a:graphic>
          <a:graphicData uri="http://schemas.openxmlformats.org/drawingml/2006/table">
            <a:tbl>
              <a:tblPr>
                <a:noFill/>
                <a:tableStyleId>{2BF74DD4-9A8F-4C1D-A937-0A46B1542891}</a:tableStyleId>
              </a:tblPr>
              <a:tblGrid>
                <a:gridCol w="1668550"/>
                <a:gridCol w="1668550"/>
                <a:gridCol w="1668550"/>
                <a:gridCol w="1668550"/>
                <a:gridCol w="1668550"/>
              </a:tblGrid>
              <a:tr h="381000">
                <a:tc>
                  <a:txBody>
                    <a:bodyPr/>
                    <a:lstStyle/>
                    <a:p>
                      <a:pPr indent="0" lvl="0" marL="0" rtl="0" algn="ctr">
                        <a:spcBef>
                          <a:spcPts val="0"/>
                        </a:spcBef>
                        <a:spcAft>
                          <a:spcPts val="0"/>
                        </a:spcAft>
                        <a:buNone/>
                      </a:pPr>
                      <a:r>
                        <a:rPr b="1" lang="en-GB" sz="1000"/>
                        <a:t>Aspek</a:t>
                      </a:r>
                      <a:endParaRPr b="1" sz="1000"/>
                    </a:p>
                  </a:txBody>
                  <a:tcPr marT="91425" marB="91425" marR="91425" marL="91425"/>
                </a:tc>
                <a:tc>
                  <a:txBody>
                    <a:bodyPr/>
                    <a:lstStyle/>
                    <a:p>
                      <a:pPr indent="0" lvl="0" marL="0" rtl="0" algn="ctr">
                        <a:spcBef>
                          <a:spcPts val="0"/>
                        </a:spcBef>
                        <a:spcAft>
                          <a:spcPts val="0"/>
                        </a:spcAft>
                        <a:buNone/>
                      </a:pPr>
                      <a:r>
                        <a:rPr b="1" lang="en-GB" sz="1000"/>
                        <a:t>RMSE</a:t>
                      </a:r>
                      <a:endParaRPr b="1" sz="1000"/>
                    </a:p>
                  </a:txBody>
                  <a:tcPr marT="91425" marB="91425" marR="91425" marL="91425"/>
                </a:tc>
                <a:tc>
                  <a:txBody>
                    <a:bodyPr/>
                    <a:lstStyle/>
                    <a:p>
                      <a:pPr indent="0" lvl="0" marL="0" rtl="0" algn="ctr">
                        <a:spcBef>
                          <a:spcPts val="0"/>
                        </a:spcBef>
                        <a:spcAft>
                          <a:spcPts val="0"/>
                        </a:spcAft>
                        <a:buNone/>
                      </a:pPr>
                      <a:r>
                        <a:rPr b="1" lang="en-GB" sz="1000"/>
                        <a:t>MSE</a:t>
                      </a:r>
                      <a:endParaRPr b="1" sz="1000"/>
                    </a:p>
                  </a:txBody>
                  <a:tcPr marT="91425" marB="91425" marR="91425" marL="91425"/>
                </a:tc>
                <a:tc>
                  <a:txBody>
                    <a:bodyPr/>
                    <a:lstStyle/>
                    <a:p>
                      <a:pPr indent="0" lvl="0" marL="0" rtl="0" algn="ctr">
                        <a:spcBef>
                          <a:spcPts val="0"/>
                        </a:spcBef>
                        <a:spcAft>
                          <a:spcPts val="0"/>
                        </a:spcAft>
                        <a:buNone/>
                      </a:pPr>
                      <a:r>
                        <a:rPr b="1" lang="en-GB" sz="1000"/>
                        <a:t>MAE</a:t>
                      </a:r>
                      <a:endParaRPr b="1" sz="1000"/>
                    </a:p>
                  </a:txBody>
                  <a:tcPr marT="91425" marB="91425" marR="91425" marL="91425"/>
                </a:tc>
                <a:tc>
                  <a:txBody>
                    <a:bodyPr/>
                    <a:lstStyle/>
                    <a:p>
                      <a:pPr indent="0" lvl="0" marL="0" rtl="0" algn="ctr">
                        <a:spcBef>
                          <a:spcPts val="0"/>
                        </a:spcBef>
                        <a:spcAft>
                          <a:spcPts val="0"/>
                        </a:spcAft>
                        <a:buNone/>
                      </a:pPr>
                      <a:r>
                        <a:rPr b="1" lang="en-GB" sz="1000"/>
                        <a:t>MASE</a:t>
                      </a:r>
                      <a:endParaRPr b="1" sz="1000"/>
                    </a:p>
                  </a:txBody>
                  <a:tcPr marT="91425" marB="91425" marR="91425" marL="91425"/>
                </a:tc>
              </a:tr>
              <a:tr h="381000">
                <a:tc>
                  <a:txBody>
                    <a:bodyPr/>
                    <a:lstStyle/>
                    <a:p>
                      <a:pPr indent="0" lvl="0" marL="0" rtl="0" algn="l">
                        <a:spcBef>
                          <a:spcPts val="0"/>
                        </a:spcBef>
                        <a:spcAft>
                          <a:spcPts val="0"/>
                        </a:spcAft>
                        <a:buNone/>
                      </a:pPr>
                      <a:r>
                        <a:rPr lang="en-GB" sz="1000"/>
                        <a:t>Penalti Kesalahan Besar</a:t>
                      </a:r>
                      <a:endParaRPr sz="1000"/>
                    </a:p>
                  </a:txBody>
                  <a:tcPr marT="91425" marB="91425" marR="91425" marL="91425"/>
                </a:tc>
                <a:tc>
                  <a:txBody>
                    <a:bodyPr/>
                    <a:lstStyle/>
                    <a:p>
                      <a:pPr indent="0" lvl="0" marL="0" rtl="0" algn="l">
                        <a:spcBef>
                          <a:spcPts val="0"/>
                        </a:spcBef>
                        <a:spcAft>
                          <a:spcPts val="0"/>
                        </a:spcAft>
                        <a:buNone/>
                      </a:pPr>
                      <a:r>
                        <a:rPr lang="en-GB" sz="1000">
                          <a:solidFill>
                            <a:schemeClr val="dk1"/>
                          </a:solidFill>
                        </a:rPr>
                        <a:t>Memberikan penalti besar pada kesalahan besar karena efek kuadrat</a:t>
                      </a:r>
                      <a:endParaRPr sz="1000"/>
                    </a:p>
                  </a:txBody>
                  <a:tcPr marT="91425" marB="91425" marR="91425" marL="91425"/>
                </a:tc>
                <a:tc>
                  <a:txBody>
                    <a:bodyPr/>
                    <a:lstStyle/>
                    <a:p>
                      <a:pPr indent="0" lvl="0" marL="0" rtl="0" algn="l">
                        <a:spcBef>
                          <a:spcPts val="0"/>
                        </a:spcBef>
                        <a:spcAft>
                          <a:spcPts val="0"/>
                        </a:spcAft>
                        <a:buNone/>
                      </a:pPr>
                      <a:r>
                        <a:rPr lang="en-GB" sz="1000"/>
                        <a:t>Memberikan penalti lebih besar karena tidak diakar</a:t>
                      </a:r>
                      <a:endParaRPr sz="1000"/>
                    </a:p>
                  </a:txBody>
                  <a:tcPr marT="91425" marB="91425" marR="91425" marL="91425"/>
                </a:tc>
                <a:tc>
                  <a:txBody>
                    <a:bodyPr/>
                    <a:lstStyle/>
                    <a:p>
                      <a:pPr indent="0" lvl="0" marL="0" rtl="0" algn="l">
                        <a:spcBef>
                          <a:spcPts val="0"/>
                        </a:spcBef>
                        <a:spcAft>
                          <a:spcPts val="0"/>
                        </a:spcAft>
                        <a:buNone/>
                      </a:pPr>
                      <a:r>
                        <a:rPr lang="en-GB" sz="1000"/>
                        <a:t>Penalti kesalahan besar bersifat moderat</a:t>
                      </a:r>
                      <a:endParaRPr sz="1000"/>
                    </a:p>
                  </a:txBody>
                  <a:tcPr marT="91425" marB="91425" marR="91425" marL="91425"/>
                </a:tc>
                <a:tc>
                  <a:txBody>
                    <a:bodyPr/>
                    <a:lstStyle/>
                    <a:p>
                      <a:pPr indent="0" lvl="0" marL="0" rtl="0" algn="l">
                        <a:spcBef>
                          <a:spcPts val="0"/>
                        </a:spcBef>
                        <a:spcAft>
                          <a:spcPts val="0"/>
                        </a:spcAft>
                        <a:buNone/>
                      </a:pPr>
                      <a:r>
                        <a:rPr lang="en-GB" sz="1000"/>
                        <a:t>Penalti proporsional, diukur relatif terhadap metode naïve</a:t>
                      </a:r>
                      <a:endParaRPr sz="1000"/>
                    </a:p>
                  </a:txBody>
                  <a:tcPr marT="91425" marB="91425" marR="91425" marL="91425"/>
                </a:tc>
              </a:tr>
              <a:tr h="381000">
                <a:tc>
                  <a:txBody>
                    <a:bodyPr/>
                    <a:lstStyle/>
                    <a:p>
                      <a:pPr indent="0" lvl="0" marL="0" rtl="0" algn="l">
                        <a:spcBef>
                          <a:spcPts val="0"/>
                        </a:spcBef>
                        <a:spcAft>
                          <a:spcPts val="0"/>
                        </a:spcAft>
                        <a:buNone/>
                      </a:pPr>
                      <a:r>
                        <a:rPr lang="en-GB" sz="1000"/>
                        <a:t>Sensitivitas Outlier</a:t>
                      </a:r>
                      <a:endParaRPr sz="1000"/>
                    </a:p>
                  </a:txBody>
                  <a:tcPr marT="91425" marB="91425" marR="91425" marL="91425"/>
                </a:tc>
                <a:tc>
                  <a:txBody>
                    <a:bodyPr/>
                    <a:lstStyle/>
                    <a:p>
                      <a:pPr indent="0" lvl="0" marL="0" rtl="0" algn="l">
                        <a:spcBef>
                          <a:spcPts val="0"/>
                        </a:spcBef>
                        <a:spcAft>
                          <a:spcPts val="0"/>
                        </a:spcAft>
                        <a:buNone/>
                      </a:pPr>
                      <a:r>
                        <a:rPr lang="en-GB" sz="1000">
                          <a:solidFill>
                            <a:schemeClr val="dk1"/>
                          </a:solidFill>
                        </a:rPr>
                        <a:t>Sangat sensitif</a:t>
                      </a:r>
                      <a:endParaRPr sz="1000">
                        <a:solidFill>
                          <a:schemeClr val="dk1"/>
                        </a:solidFill>
                      </a:endParaRPr>
                    </a:p>
                  </a:txBody>
                  <a:tcPr marT="91425" marB="91425" marR="91425" marL="91425"/>
                </a:tc>
                <a:tc>
                  <a:txBody>
                    <a:bodyPr/>
                    <a:lstStyle/>
                    <a:p>
                      <a:pPr indent="0" lvl="0" marL="0" rtl="0" algn="l">
                        <a:spcBef>
                          <a:spcPts val="0"/>
                        </a:spcBef>
                        <a:spcAft>
                          <a:spcPts val="0"/>
                        </a:spcAft>
                        <a:buNone/>
                      </a:pPr>
                      <a:r>
                        <a:rPr lang="en-GB" sz="1000"/>
                        <a:t>Sangat sensitif</a:t>
                      </a:r>
                      <a:endParaRPr sz="1000"/>
                    </a:p>
                  </a:txBody>
                  <a:tcPr marT="91425" marB="91425" marR="91425" marL="91425"/>
                </a:tc>
                <a:tc>
                  <a:txBody>
                    <a:bodyPr/>
                    <a:lstStyle/>
                    <a:p>
                      <a:pPr indent="0" lvl="0" marL="0" rtl="0" algn="l">
                        <a:spcBef>
                          <a:spcPts val="0"/>
                        </a:spcBef>
                        <a:spcAft>
                          <a:spcPts val="0"/>
                        </a:spcAft>
                        <a:buNone/>
                      </a:pPr>
                      <a:r>
                        <a:rPr lang="en-GB" sz="1000"/>
                        <a:t>Tidak terlalu sensitif</a:t>
                      </a:r>
                      <a:endParaRPr sz="1000"/>
                    </a:p>
                  </a:txBody>
                  <a:tcPr marT="91425" marB="91425" marR="91425" marL="91425"/>
                </a:tc>
                <a:tc>
                  <a:txBody>
                    <a:bodyPr/>
                    <a:lstStyle/>
                    <a:p>
                      <a:pPr indent="0" lvl="0" marL="0" rtl="0" algn="l">
                        <a:spcBef>
                          <a:spcPts val="0"/>
                        </a:spcBef>
                        <a:spcAft>
                          <a:spcPts val="0"/>
                        </a:spcAft>
                        <a:buNone/>
                      </a:pPr>
                      <a:r>
                        <a:rPr lang="en-GB" sz="1000"/>
                        <a:t>Sensitif terhadap outlier dalam data asli dan naïve baseline</a:t>
                      </a:r>
                      <a:endParaRPr sz="1000"/>
                    </a:p>
                  </a:txBody>
                  <a:tcPr marT="91425" marB="91425" marR="91425" marL="91425"/>
                </a:tc>
              </a:tr>
              <a:tr h="381000">
                <a:tc>
                  <a:txBody>
                    <a:bodyPr/>
                    <a:lstStyle/>
                    <a:p>
                      <a:pPr indent="0" lvl="0" marL="0" rtl="0" algn="l">
                        <a:spcBef>
                          <a:spcPts val="0"/>
                        </a:spcBef>
                        <a:spcAft>
                          <a:spcPts val="0"/>
                        </a:spcAft>
                        <a:buNone/>
                      </a:pPr>
                      <a:r>
                        <a:rPr lang="en-GB" sz="1000"/>
                        <a:t>Interpretasi</a:t>
                      </a:r>
                      <a:endParaRPr sz="1000"/>
                    </a:p>
                  </a:txBody>
                  <a:tcPr marT="91425" marB="91425" marR="91425" marL="91425"/>
                </a:tc>
                <a:tc>
                  <a:txBody>
                    <a:bodyPr/>
                    <a:lstStyle/>
                    <a:p>
                      <a:pPr indent="0" lvl="0" marL="0" rtl="0" algn="l">
                        <a:spcBef>
                          <a:spcPts val="0"/>
                        </a:spcBef>
                        <a:spcAft>
                          <a:spcPts val="0"/>
                        </a:spcAft>
                        <a:buNone/>
                      </a:pPr>
                      <a:r>
                        <a:rPr lang="en-GB" sz="1000">
                          <a:solidFill>
                            <a:schemeClr val="dk1"/>
                          </a:solidFill>
                        </a:rPr>
                        <a:t>Dalam satuan yang sama dengan data asli</a:t>
                      </a:r>
                      <a:endParaRPr sz="1000">
                        <a:solidFill>
                          <a:schemeClr val="dk1"/>
                        </a:solidFill>
                      </a:endParaRPr>
                    </a:p>
                  </a:txBody>
                  <a:tcPr marT="91425" marB="91425" marR="91425" marL="91425"/>
                </a:tc>
                <a:tc>
                  <a:txBody>
                    <a:bodyPr/>
                    <a:lstStyle/>
                    <a:p>
                      <a:pPr indent="0" lvl="0" marL="0" rtl="0" algn="l">
                        <a:spcBef>
                          <a:spcPts val="0"/>
                        </a:spcBef>
                        <a:spcAft>
                          <a:spcPts val="0"/>
                        </a:spcAft>
                        <a:buNone/>
                      </a:pPr>
                      <a:r>
                        <a:rPr lang="en-GB" sz="1000"/>
                        <a:t>Dalam satuan kuadrat dari data asli</a:t>
                      </a:r>
                      <a:endParaRPr sz="1000"/>
                    </a:p>
                  </a:txBody>
                  <a:tcPr marT="91425" marB="91425" marR="91425" marL="91425"/>
                </a:tc>
                <a:tc>
                  <a:txBody>
                    <a:bodyPr/>
                    <a:lstStyle/>
                    <a:p>
                      <a:pPr indent="0" lvl="0" marL="0" rtl="0" algn="l">
                        <a:spcBef>
                          <a:spcPts val="0"/>
                        </a:spcBef>
                        <a:spcAft>
                          <a:spcPts val="0"/>
                        </a:spcAft>
                        <a:buNone/>
                      </a:pPr>
                      <a:r>
                        <a:rPr lang="en-GB" sz="1000"/>
                        <a:t>Dalam satuan yang sama dengan data asli</a:t>
                      </a:r>
                      <a:endParaRPr sz="1000"/>
                    </a:p>
                  </a:txBody>
                  <a:tcPr marT="91425" marB="91425" marR="91425" marL="91425"/>
                </a:tc>
                <a:tc>
                  <a:txBody>
                    <a:bodyPr/>
                    <a:lstStyle/>
                    <a:p>
                      <a:pPr indent="0" lvl="0" marL="0" rtl="0" algn="l">
                        <a:spcBef>
                          <a:spcPts val="0"/>
                        </a:spcBef>
                        <a:spcAft>
                          <a:spcPts val="0"/>
                        </a:spcAft>
                        <a:buNone/>
                      </a:pPr>
                      <a:r>
                        <a:rPr lang="en-GB" sz="1000"/>
                        <a:t>Dimensi-netral, membandingkan model dengan naïve baseline</a:t>
                      </a:r>
                      <a:endParaRPr sz="1000"/>
                    </a:p>
                  </a:txBody>
                  <a:tcPr marT="91425" marB="91425" marR="91425" marL="91425"/>
                </a:tc>
              </a:tr>
              <a:tr h="381000">
                <a:tc>
                  <a:txBody>
                    <a:bodyPr/>
                    <a:lstStyle/>
                    <a:p>
                      <a:pPr indent="0" lvl="0" marL="0" rtl="0" algn="l">
                        <a:spcBef>
                          <a:spcPts val="0"/>
                        </a:spcBef>
                        <a:spcAft>
                          <a:spcPts val="0"/>
                        </a:spcAft>
                        <a:buNone/>
                      </a:pPr>
                      <a:r>
                        <a:rPr lang="en-GB" sz="1000"/>
                        <a:t>Penggunaan Utama</a:t>
                      </a:r>
                      <a:endParaRPr sz="1000"/>
                    </a:p>
                  </a:txBody>
                  <a:tcPr marT="91425" marB="91425" marR="91425" marL="91425"/>
                </a:tc>
                <a:tc>
                  <a:txBody>
                    <a:bodyPr/>
                    <a:lstStyle/>
                    <a:p>
                      <a:pPr indent="0" lvl="0" marL="0" rtl="0" algn="l">
                        <a:spcBef>
                          <a:spcPts val="0"/>
                        </a:spcBef>
                        <a:spcAft>
                          <a:spcPts val="0"/>
                        </a:spcAft>
                        <a:buNone/>
                      </a:pPr>
                      <a:r>
                        <a:rPr lang="en-GB" sz="1000">
                          <a:solidFill>
                            <a:schemeClr val="dk1"/>
                          </a:solidFill>
                        </a:rPr>
                        <a:t>Digunakan ketika kesalahan besar lebih kritis</a:t>
                      </a:r>
                      <a:endParaRPr sz="1000">
                        <a:solidFill>
                          <a:schemeClr val="dk1"/>
                        </a:solidFill>
                      </a:endParaRPr>
                    </a:p>
                  </a:txBody>
                  <a:tcPr marT="91425" marB="91425" marR="91425" marL="91425"/>
                </a:tc>
                <a:tc>
                  <a:txBody>
                    <a:bodyPr/>
                    <a:lstStyle/>
                    <a:p>
                      <a:pPr indent="0" lvl="0" marL="0" rtl="0" algn="l">
                        <a:spcBef>
                          <a:spcPts val="0"/>
                        </a:spcBef>
                        <a:spcAft>
                          <a:spcPts val="0"/>
                        </a:spcAft>
                        <a:buNone/>
                      </a:pPr>
                      <a:r>
                        <a:rPr lang="en-GB" sz="1000"/>
                        <a:t>Analisis teoretis, kurang intuitif</a:t>
                      </a:r>
                      <a:endParaRPr sz="1000"/>
                    </a:p>
                  </a:txBody>
                  <a:tcPr marT="91425" marB="91425" marR="91425" marL="91425"/>
                </a:tc>
                <a:tc>
                  <a:txBody>
                    <a:bodyPr/>
                    <a:lstStyle/>
                    <a:p>
                      <a:pPr indent="0" lvl="0" marL="0" rtl="0" algn="l">
                        <a:spcBef>
                          <a:spcPts val="0"/>
                        </a:spcBef>
                        <a:spcAft>
                          <a:spcPts val="0"/>
                        </a:spcAft>
                        <a:buNone/>
                      </a:pPr>
                      <a:r>
                        <a:rPr lang="en-GB" sz="1000"/>
                        <a:t>Evaluasi umum karena interpretasi sederhana</a:t>
                      </a:r>
                      <a:endParaRPr sz="1000"/>
                    </a:p>
                  </a:txBody>
                  <a:tcPr marT="91425" marB="91425" marR="91425" marL="91425"/>
                </a:tc>
                <a:tc>
                  <a:txBody>
                    <a:bodyPr/>
                    <a:lstStyle/>
                    <a:p>
                      <a:pPr indent="0" lvl="0" marL="0" rtl="0" algn="l">
                        <a:spcBef>
                          <a:spcPts val="0"/>
                        </a:spcBef>
                        <a:spcAft>
                          <a:spcPts val="0"/>
                        </a:spcAft>
                        <a:buNone/>
                      </a:pPr>
                      <a:r>
                        <a:rPr lang="en-GB" sz="1000"/>
                        <a:t>Membandingkan performa model dengan baseline sederhana</a:t>
                      </a:r>
                      <a:endParaRPr sz="1000"/>
                    </a:p>
                  </a:txBody>
                  <a:tcPr marT="91425" marB="91425" marR="91425" marL="91425"/>
                </a:tc>
              </a:tr>
              <a:tr h="381000">
                <a:tc>
                  <a:txBody>
                    <a:bodyPr/>
                    <a:lstStyle/>
                    <a:p>
                      <a:pPr indent="0" lvl="0" marL="0" rtl="0" algn="l">
                        <a:spcBef>
                          <a:spcPts val="0"/>
                        </a:spcBef>
                        <a:spcAft>
                          <a:spcPts val="0"/>
                        </a:spcAft>
                        <a:buNone/>
                      </a:pPr>
                      <a:r>
                        <a:rPr lang="en-GB" sz="1000"/>
                        <a:t>Keunggulan</a:t>
                      </a:r>
                      <a:endParaRPr sz="1000"/>
                    </a:p>
                  </a:txBody>
                  <a:tcPr marT="91425" marB="91425" marR="91425" marL="91425"/>
                </a:tc>
                <a:tc>
                  <a:txBody>
                    <a:bodyPr/>
                    <a:lstStyle/>
                    <a:p>
                      <a:pPr indent="-153499" lvl="0" marL="89999" rtl="0" algn="l">
                        <a:spcBef>
                          <a:spcPts val="0"/>
                        </a:spcBef>
                        <a:spcAft>
                          <a:spcPts val="0"/>
                        </a:spcAft>
                        <a:buClr>
                          <a:schemeClr val="dk1"/>
                        </a:buClr>
                        <a:buSzPts val="1000"/>
                        <a:buChar char="-"/>
                      </a:pPr>
                      <a:r>
                        <a:rPr lang="en-GB" sz="1000">
                          <a:solidFill>
                            <a:schemeClr val="dk1"/>
                          </a:solidFill>
                        </a:rPr>
                        <a:t>Memberikan perhatian lebih pada kesalahan besar</a:t>
                      </a:r>
                      <a:endParaRPr sz="1000">
                        <a:solidFill>
                          <a:schemeClr val="dk1"/>
                        </a:solidFill>
                      </a:endParaRPr>
                    </a:p>
                    <a:p>
                      <a:pPr indent="-153499" lvl="0" marL="89999" rtl="0" algn="l">
                        <a:spcBef>
                          <a:spcPts val="0"/>
                        </a:spcBef>
                        <a:spcAft>
                          <a:spcPts val="0"/>
                        </a:spcAft>
                        <a:buClr>
                          <a:schemeClr val="dk1"/>
                        </a:buClr>
                        <a:buSzPts val="1000"/>
                        <a:buChar char="-"/>
                      </a:pPr>
                      <a:r>
                        <a:rPr lang="en-GB" sz="1000">
                          <a:solidFill>
                            <a:schemeClr val="dk1"/>
                          </a:solidFill>
                        </a:rPr>
                        <a:t>Berguna untuk kasus sensitif</a:t>
                      </a:r>
                      <a:endParaRPr sz="10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Matematis sederhana</a:t>
                      </a:r>
                      <a:endParaRPr sz="1000"/>
                    </a:p>
                    <a:p>
                      <a:pPr indent="0" lvl="0" marL="0" rtl="0" algn="l">
                        <a:spcBef>
                          <a:spcPts val="0"/>
                        </a:spcBef>
                        <a:spcAft>
                          <a:spcPts val="0"/>
                        </a:spcAft>
                        <a:buNone/>
                      </a:pPr>
                      <a:r>
                        <a:rPr lang="en-GB" sz="1000"/>
                        <a:t>- Membantu analisis optimasi teoretis</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Mudah dipahami</a:t>
                      </a:r>
                      <a:endParaRPr sz="1000"/>
                    </a:p>
                    <a:p>
                      <a:pPr indent="0" lvl="0" marL="0" rtl="0" algn="l">
                        <a:spcBef>
                          <a:spcPts val="0"/>
                        </a:spcBef>
                        <a:spcAft>
                          <a:spcPts val="0"/>
                        </a:spcAft>
                        <a:buClr>
                          <a:schemeClr val="dk1"/>
                        </a:buClr>
                        <a:buSzPts val="1100"/>
                        <a:buFont typeface="Arial"/>
                        <a:buNone/>
                      </a:pPr>
                      <a:r>
                        <a:rPr lang="en-GB" sz="1000"/>
                        <a:t>- Tidak dipengaruhi skala data</a:t>
                      </a:r>
                      <a:endParaRPr sz="1000"/>
                    </a:p>
                    <a:p>
                      <a:pPr indent="0" lvl="0" marL="0" rtl="0" algn="l">
                        <a:spcBef>
                          <a:spcPts val="0"/>
                        </a:spcBef>
                        <a:spcAft>
                          <a:spcPts val="0"/>
                        </a:spcAft>
                        <a:buNone/>
                      </a:pPr>
                      <a:r>
                        <a:rPr lang="en-GB" sz="1000"/>
                        <a:t>- Stabil terhadap outlier kecil</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Skalabel</a:t>
                      </a:r>
                      <a:endParaRPr sz="1000"/>
                    </a:p>
                    <a:p>
                      <a:pPr indent="0" lvl="0" marL="0" rtl="0" algn="l">
                        <a:spcBef>
                          <a:spcPts val="0"/>
                        </a:spcBef>
                        <a:spcAft>
                          <a:spcPts val="0"/>
                        </a:spcAft>
                        <a:buClr>
                          <a:schemeClr val="dk1"/>
                        </a:buClr>
                        <a:buSzPts val="1100"/>
                        <a:buFont typeface="Arial"/>
                        <a:buNone/>
                      </a:pPr>
                      <a:r>
                        <a:rPr lang="en-GB" sz="1000"/>
                        <a:t>- Cocok untuk deret waktu</a:t>
                      </a:r>
                      <a:endParaRPr sz="1000"/>
                    </a:p>
                    <a:p>
                      <a:pPr indent="0" lvl="0" marL="0" rtl="0" algn="l">
                        <a:spcBef>
                          <a:spcPts val="0"/>
                        </a:spcBef>
                        <a:spcAft>
                          <a:spcPts val="0"/>
                        </a:spcAft>
                        <a:buNone/>
                      </a:pPr>
                      <a:r>
                        <a:rPr lang="en-GB" sz="1000"/>
                        <a:t>- Independen dari skala data</a:t>
                      </a:r>
                      <a:endParaRPr sz="1000"/>
                    </a:p>
                  </a:txBody>
                  <a:tcPr marT="91425" marB="91425" marR="91425" marL="91425"/>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387900" y="1402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RMSE, MSE, MAE, MASE</a:t>
            </a:r>
            <a:endParaRPr sz="2600"/>
          </a:p>
        </p:txBody>
      </p:sp>
      <p:graphicFrame>
        <p:nvGraphicFramePr>
          <p:cNvPr id="760" name="Google Shape;760;p126"/>
          <p:cNvGraphicFramePr/>
          <p:nvPr/>
        </p:nvGraphicFramePr>
        <p:xfrm>
          <a:off x="493500" y="949875"/>
          <a:ext cx="3000000" cy="3000000"/>
        </p:xfrm>
        <a:graphic>
          <a:graphicData uri="http://schemas.openxmlformats.org/drawingml/2006/table">
            <a:tbl>
              <a:tblPr>
                <a:noFill/>
                <a:tableStyleId>{2BF74DD4-9A8F-4C1D-A937-0A46B1542891}</a:tableStyleId>
              </a:tblPr>
              <a:tblGrid>
                <a:gridCol w="1668550"/>
                <a:gridCol w="1668550"/>
                <a:gridCol w="1668550"/>
                <a:gridCol w="1668550"/>
                <a:gridCol w="1668550"/>
              </a:tblGrid>
              <a:tr h="381000">
                <a:tc>
                  <a:txBody>
                    <a:bodyPr/>
                    <a:lstStyle/>
                    <a:p>
                      <a:pPr indent="0" lvl="0" marL="0" rtl="0" algn="ctr">
                        <a:spcBef>
                          <a:spcPts val="0"/>
                        </a:spcBef>
                        <a:spcAft>
                          <a:spcPts val="0"/>
                        </a:spcAft>
                        <a:buNone/>
                      </a:pPr>
                      <a:r>
                        <a:rPr b="1" lang="en-GB" sz="1000"/>
                        <a:t>Aspek</a:t>
                      </a:r>
                      <a:endParaRPr b="1" sz="1000"/>
                    </a:p>
                  </a:txBody>
                  <a:tcPr marT="91425" marB="91425" marR="91425" marL="91425"/>
                </a:tc>
                <a:tc>
                  <a:txBody>
                    <a:bodyPr/>
                    <a:lstStyle/>
                    <a:p>
                      <a:pPr indent="0" lvl="0" marL="0" rtl="0" algn="ctr">
                        <a:spcBef>
                          <a:spcPts val="0"/>
                        </a:spcBef>
                        <a:spcAft>
                          <a:spcPts val="0"/>
                        </a:spcAft>
                        <a:buNone/>
                      </a:pPr>
                      <a:r>
                        <a:rPr b="1" lang="en-GB" sz="1000"/>
                        <a:t>RMSE</a:t>
                      </a:r>
                      <a:endParaRPr b="1" sz="1000"/>
                    </a:p>
                  </a:txBody>
                  <a:tcPr marT="91425" marB="91425" marR="91425" marL="91425"/>
                </a:tc>
                <a:tc>
                  <a:txBody>
                    <a:bodyPr/>
                    <a:lstStyle/>
                    <a:p>
                      <a:pPr indent="0" lvl="0" marL="0" rtl="0" algn="ctr">
                        <a:spcBef>
                          <a:spcPts val="0"/>
                        </a:spcBef>
                        <a:spcAft>
                          <a:spcPts val="0"/>
                        </a:spcAft>
                        <a:buNone/>
                      </a:pPr>
                      <a:r>
                        <a:rPr b="1" lang="en-GB" sz="1000"/>
                        <a:t>MSE</a:t>
                      </a:r>
                      <a:endParaRPr b="1" sz="1000"/>
                    </a:p>
                  </a:txBody>
                  <a:tcPr marT="91425" marB="91425" marR="91425" marL="91425"/>
                </a:tc>
                <a:tc>
                  <a:txBody>
                    <a:bodyPr/>
                    <a:lstStyle/>
                    <a:p>
                      <a:pPr indent="0" lvl="0" marL="0" rtl="0" algn="ctr">
                        <a:spcBef>
                          <a:spcPts val="0"/>
                        </a:spcBef>
                        <a:spcAft>
                          <a:spcPts val="0"/>
                        </a:spcAft>
                        <a:buNone/>
                      </a:pPr>
                      <a:r>
                        <a:rPr b="1" lang="en-GB" sz="1000"/>
                        <a:t>MAE</a:t>
                      </a:r>
                      <a:endParaRPr b="1" sz="1000"/>
                    </a:p>
                  </a:txBody>
                  <a:tcPr marT="91425" marB="91425" marR="91425" marL="91425"/>
                </a:tc>
                <a:tc>
                  <a:txBody>
                    <a:bodyPr/>
                    <a:lstStyle/>
                    <a:p>
                      <a:pPr indent="0" lvl="0" marL="0" rtl="0" algn="ctr">
                        <a:spcBef>
                          <a:spcPts val="0"/>
                        </a:spcBef>
                        <a:spcAft>
                          <a:spcPts val="0"/>
                        </a:spcAft>
                        <a:buNone/>
                      </a:pPr>
                      <a:r>
                        <a:rPr b="1" lang="en-GB" sz="1000"/>
                        <a:t>MASE</a:t>
                      </a:r>
                      <a:endParaRPr b="1" sz="1000"/>
                    </a:p>
                  </a:txBody>
                  <a:tcPr marT="91425" marB="91425" marR="91425" marL="91425"/>
                </a:tc>
              </a:tr>
              <a:tr h="381000">
                <a:tc>
                  <a:txBody>
                    <a:bodyPr/>
                    <a:lstStyle/>
                    <a:p>
                      <a:pPr indent="0" lvl="0" marL="0" rtl="0" algn="l">
                        <a:spcBef>
                          <a:spcPts val="0"/>
                        </a:spcBef>
                        <a:spcAft>
                          <a:spcPts val="0"/>
                        </a:spcAft>
                        <a:buNone/>
                      </a:pPr>
                      <a:r>
                        <a:rPr lang="en-GB" sz="1000"/>
                        <a:t>Kekurangan</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Sensitif terhadap outlier</a:t>
                      </a:r>
                      <a:endParaRPr sz="1000"/>
                    </a:p>
                    <a:p>
                      <a:pPr indent="0" lvl="0" marL="0" rtl="0" algn="l">
                        <a:spcBef>
                          <a:spcPts val="0"/>
                        </a:spcBef>
                        <a:spcAft>
                          <a:spcPts val="0"/>
                        </a:spcAft>
                        <a:buNone/>
                      </a:pPr>
                      <a:r>
                        <a:rPr lang="en-GB" sz="1000"/>
                        <a:t>- Tidak robust</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Sensitif terhadap outlier</a:t>
                      </a:r>
                      <a:endParaRPr sz="1000"/>
                    </a:p>
                    <a:p>
                      <a:pPr indent="0" lvl="0" marL="0" rtl="0" algn="l">
                        <a:spcBef>
                          <a:spcPts val="0"/>
                        </a:spcBef>
                        <a:spcAft>
                          <a:spcPts val="0"/>
                        </a:spcAft>
                        <a:buNone/>
                      </a:pPr>
                      <a:r>
                        <a:rPr lang="en-GB" sz="1000"/>
                        <a:t>- Tidak interpretable</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Tidak memberikan penalti besar pada kesalahan besar</a:t>
                      </a:r>
                      <a:endParaRPr sz="1000"/>
                    </a:p>
                    <a:p>
                      <a:pPr indent="0" lvl="0" marL="0" rtl="0" algn="l">
                        <a:spcBef>
                          <a:spcPts val="0"/>
                        </a:spcBef>
                        <a:spcAft>
                          <a:spcPts val="0"/>
                        </a:spcAft>
                        <a:buNone/>
                      </a:pPr>
                      <a:r>
                        <a:rPr lang="en-GB" sz="1000"/>
                        <a:t>- Tidak cocok untuk deret waktu</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Membutuhkan baseline naïve untuk dihitung</a:t>
                      </a:r>
                      <a:endParaRPr sz="1000"/>
                    </a:p>
                    <a:p>
                      <a:pPr indent="0" lvl="0" marL="0" rtl="0" algn="l">
                        <a:spcBef>
                          <a:spcPts val="0"/>
                        </a:spcBef>
                        <a:spcAft>
                          <a:spcPts val="0"/>
                        </a:spcAft>
                        <a:buNone/>
                      </a:pPr>
                      <a:r>
                        <a:rPr lang="en-GB" sz="1000"/>
                        <a:t>- Bisa kurang intuitif jika baseline buruk</a:t>
                      </a:r>
                      <a:endParaRPr sz="1000"/>
                    </a:p>
                  </a:txBody>
                  <a:tcPr marT="91425" marB="91425" marR="91425" marL="91425"/>
                </a:tc>
              </a:tr>
              <a:tr h="381000">
                <a:tc>
                  <a:txBody>
                    <a:bodyPr/>
                    <a:lstStyle/>
                    <a:p>
                      <a:pPr indent="0" lvl="0" marL="0" rtl="0" algn="l">
                        <a:spcBef>
                          <a:spcPts val="0"/>
                        </a:spcBef>
                        <a:spcAft>
                          <a:spcPts val="0"/>
                        </a:spcAft>
                        <a:buNone/>
                      </a:pPr>
                      <a:r>
                        <a:rPr lang="en-GB" sz="1000"/>
                        <a:t>Contoh Aplikasi</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Masalah prediksi deret waktu dengan data sensitif</a:t>
                      </a:r>
                      <a:endParaRPr sz="1000"/>
                    </a:p>
                    <a:p>
                      <a:pPr indent="0" lvl="0" marL="0" rtl="0" algn="l">
                        <a:spcBef>
                          <a:spcPts val="0"/>
                        </a:spcBef>
                        <a:spcAft>
                          <a:spcPts val="0"/>
                        </a:spcAft>
                        <a:buClr>
                          <a:schemeClr val="dk1"/>
                        </a:buClr>
                        <a:buSzPts val="1100"/>
                        <a:buFont typeface="Arial"/>
                        <a:buNone/>
                      </a:pPr>
                      <a:r>
                        <a:rPr lang="en-GB" sz="1000"/>
                        <a:t>- Forecasting</a:t>
                      </a:r>
                      <a:endParaRPr sz="1000"/>
                    </a:p>
                    <a:p>
                      <a:pPr indent="0" lvl="0" marL="0" rtl="0" algn="l">
                        <a:spcBef>
                          <a:spcPts val="0"/>
                        </a:spcBef>
                        <a:spcAft>
                          <a:spcPts val="0"/>
                        </a:spcAft>
                        <a:buNone/>
                      </a:pPr>
                      <a:r>
                        <a:rPr lang="en-GB" sz="1000"/>
                        <a:t>- Model regresi kompleks</a:t>
                      </a:r>
                      <a:endParaRPr sz="1000"/>
                    </a:p>
                  </a:txBody>
                  <a:tcPr marT="91425" marB="91425" marR="91425" marL="91425"/>
                </a:tc>
                <a:tc>
                  <a:txBody>
                    <a:bodyPr/>
                    <a:lstStyle/>
                    <a:p>
                      <a:pPr indent="0" lvl="0" marL="0" rtl="0" algn="l">
                        <a:spcBef>
                          <a:spcPts val="0"/>
                        </a:spcBef>
                        <a:spcAft>
                          <a:spcPts val="0"/>
                        </a:spcAft>
                        <a:buNone/>
                      </a:pPr>
                      <a:r>
                        <a:rPr lang="en-GB" sz="1000"/>
                        <a:t>- Evaluasi model dalam penelitian akademik</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Evaluasi performa model regresi secara umum</a:t>
                      </a:r>
                      <a:endParaRPr sz="1000"/>
                    </a:p>
                    <a:p>
                      <a:pPr indent="0" lvl="0" marL="0" rtl="0" algn="l">
                        <a:spcBef>
                          <a:spcPts val="0"/>
                        </a:spcBef>
                        <a:spcAft>
                          <a:spcPts val="0"/>
                        </a:spcAft>
                        <a:buNone/>
                      </a:pPr>
                      <a:r>
                        <a:rPr lang="en-GB" sz="1000"/>
                        <a:t>- Masalah dengan banyak noise kecil</a:t>
                      </a:r>
                      <a:endParaRPr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00"/>
                        <a:t>- Masalah deret waktu</a:t>
                      </a:r>
                      <a:endParaRPr sz="1000"/>
                    </a:p>
                    <a:p>
                      <a:pPr indent="0" lvl="0" marL="0" rtl="0" algn="l">
                        <a:spcBef>
                          <a:spcPts val="0"/>
                        </a:spcBef>
                        <a:spcAft>
                          <a:spcPts val="0"/>
                        </a:spcAft>
                        <a:buNone/>
                      </a:pPr>
                      <a:r>
                        <a:rPr lang="en-GB" sz="1000"/>
                        <a:t>- Membandingkan model terhadap metode sederhana</a:t>
                      </a:r>
                      <a:endParaRPr sz="10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 (BCE)</a:t>
            </a:r>
            <a:endParaRPr/>
          </a:p>
        </p:txBody>
      </p:sp>
      <p:sp>
        <p:nvSpPr>
          <p:cNvPr id="128" name="Google Shape;128;p24"/>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Fungsi loss yang digunakan dalam kasus klasifikasi biner, di mana output yang diharapkan adalah dua kelas (misalnya, 0 atau 1)</a:t>
            </a:r>
            <a:endParaRPr/>
          </a:p>
        </p:txBody>
      </p:sp>
      <p:pic>
        <p:nvPicPr>
          <p:cNvPr id="129" name="Google Shape;129;p24"/>
          <p:cNvPicPr preferRelativeResize="0"/>
          <p:nvPr/>
        </p:nvPicPr>
        <p:blipFill>
          <a:blip r:embed="rId3">
            <a:alphaModFix/>
          </a:blip>
          <a:stretch>
            <a:fillRect/>
          </a:stretch>
        </p:blipFill>
        <p:spPr>
          <a:xfrm>
            <a:off x="1662400" y="2293875"/>
            <a:ext cx="6116251" cy="134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Cross-Entropy </a:t>
            </a:r>
            <a:endParaRPr/>
          </a:p>
        </p:txBody>
      </p:sp>
      <p:sp>
        <p:nvSpPr>
          <p:cNvPr id="135" name="Google Shape;135;p25"/>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D</a:t>
            </a:r>
            <a:r>
              <a:rPr lang="en-GB"/>
              <a:t>igunakan dalam klasifikasi multikelas, di mana terdapat lebih dari dua kelas yang harus diprediksi oleh model.</a:t>
            </a:r>
            <a:endParaRPr/>
          </a:p>
        </p:txBody>
      </p:sp>
      <p:pic>
        <p:nvPicPr>
          <p:cNvPr id="136" name="Google Shape;136;p25"/>
          <p:cNvPicPr preferRelativeResize="0"/>
          <p:nvPr/>
        </p:nvPicPr>
        <p:blipFill>
          <a:blip r:embed="rId3">
            <a:alphaModFix/>
          </a:blip>
          <a:stretch>
            <a:fillRect/>
          </a:stretch>
        </p:blipFill>
        <p:spPr>
          <a:xfrm>
            <a:off x="2381425" y="2194150"/>
            <a:ext cx="4123975" cy="139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Accuracy</a:t>
            </a:r>
            <a:endParaRPr/>
          </a:p>
        </p:txBody>
      </p:sp>
      <p:sp>
        <p:nvSpPr>
          <p:cNvPr id="142" name="Google Shape;142;p26"/>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Accuracy mengukur proporsi prediksi yang benar yang dibuat oleh model dibandingkan dengan total prediksi yang dibuat. </a:t>
            </a:r>
            <a:endParaRPr/>
          </a:p>
        </p:txBody>
      </p:sp>
      <p:pic>
        <p:nvPicPr>
          <p:cNvPr id="143" name="Google Shape;143;p26"/>
          <p:cNvPicPr preferRelativeResize="0"/>
          <p:nvPr/>
        </p:nvPicPr>
        <p:blipFill>
          <a:blip r:embed="rId3">
            <a:alphaModFix/>
          </a:blip>
          <a:stretch>
            <a:fillRect/>
          </a:stretch>
        </p:blipFill>
        <p:spPr>
          <a:xfrm>
            <a:off x="654950" y="2217675"/>
            <a:ext cx="7962900" cy="116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Kasus</a:t>
            </a:r>
            <a:endParaRPr/>
          </a:p>
        </p:txBody>
      </p:sp>
      <p:sp>
        <p:nvSpPr>
          <p:cNvPr id="149" name="Google Shape;149;p27"/>
          <p:cNvSpPr txBox="1"/>
          <p:nvPr>
            <p:ph idx="1" type="body"/>
          </p:nvPr>
        </p:nvSpPr>
        <p:spPr>
          <a:xfrm>
            <a:off x="311700" y="1152475"/>
            <a:ext cx="8520600" cy="2530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61111"/>
              <a:buFont typeface="Arial"/>
              <a:buNone/>
            </a:pPr>
            <a:r>
              <a:rPr lang="en-GB">
                <a:solidFill>
                  <a:schemeClr val="dk1"/>
                </a:solidFill>
              </a:rPr>
              <a:t>Misalkan kita memiliki model yang memprediksi apakah sebuah email adalah spam atau tidak. Jika dari 100 email:</a:t>
            </a:r>
            <a:endParaRPr>
              <a:solidFill>
                <a:schemeClr val="dk1"/>
              </a:solidFill>
            </a:endParaRPr>
          </a:p>
          <a:p>
            <a:pPr indent="-293211" lvl="0" marL="457200" rtl="0" algn="l">
              <a:spcBef>
                <a:spcPts val="1200"/>
              </a:spcBef>
              <a:spcAft>
                <a:spcPts val="0"/>
              </a:spcAft>
              <a:buClr>
                <a:schemeClr val="dk1"/>
              </a:buClr>
              <a:buSzPct val="61111"/>
              <a:buChar char="●"/>
            </a:pPr>
            <a:r>
              <a:rPr lang="en-GB">
                <a:solidFill>
                  <a:schemeClr val="dk1"/>
                </a:solidFill>
              </a:rPr>
              <a:t>50 email sebenarnya adalah spam, dan model memprediksi 45 di antaranya dengan benar (TP = 45).</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50 email lainnya bukan spam, dan model memprediksi 47 di antaranya dengan benar (TN = 47).</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3 email yang bukan spam sebagai spam (FP = 3).</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5 email yang sebenarnya spam sebagai bukan spam (FN = 5).</a:t>
            </a:r>
            <a:endParaRPr>
              <a:solidFill>
                <a:schemeClr val="dk1"/>
              </a:solidFill>
            </a:endParaRPr>
          </a:p>
        </p:txBody>
      </p:sp>
      <p:pic>
        <p:nvPicPr>
          <p:cNvPr id="150" name="Google Shape;150;p27"/>
          <p:cNvPicPr preferRelativeResize="0"/>
          <p:nvPr/>
        </p:nvPicPr>
        <p:blipFill>
          <a:blip r:embed="rId3">
            <a:alphaModFix/>
          </a:blip>
          <a:stretch>
            <a:fillRect/>
          </a:stretch>
        </p:blipFill>
        <p:spPr>
          <a:xfrm>
            <a:off x="2366850" y="3817725"/>
            <a:ext cx="4524375" cy="6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Precision</a:t>
            </a:r>
            <a:endParaRPr/>
          </a:p>
        </p:txBody>
      </p:sp>
      <p:sp>
        <p:nvSpPr>
          <p:cNvPr id="156" name="Google Shape;156;p28"/>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S</a:t>
            </a:r>
            <a:r>
              <a:rPr lang="en-GB"/>
              <a:t>alah satu metrik evaluasi yang digunakan dalam klasifikasi, khususnya untuk mengukur akurasi prediksi positif yang dibuat oleh model.</a:t>
            </a:r>
            <a:endParaRPr/>
          </a:p>
        </p:txBody>
      </p:sp>
      <p:pic>
        <p:nvPicPr>
          <p:cNvPr id="157" name="Google Shape;157;p28"/>
          <p:cNvPicPr preferRelativeResize="0"/>
          <p:nvPr/>
        </p:nvPicPr>
        <p:blipFill>
          <a:blip r:embed="rId3">
            <a:alphaModFix/>
          </a:blip>
          <a:stretch>
            <a:fillRect/>
          </a:stretch>
        </p:blipFill>
        <p:spPr>
          <a:xfrm>
            <a:off x="1519738" y="2162175"/>
            <a:ext cx="6010275" cy="81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Adjusted R2</a:t>
            </a:r>
            <a:endParaRPr/>
          </a:p>
        </p:txBody>
      </p:sp>
      <p:sp>
        <p:nvSpPr>
          <p:cNvPr id="163" name="Google Shape;163;p29"/>
          <p:cNvSpPr txBox="1"/>
          <p:nvPr>
            <p:ph idx="1" type="body"/>
          </p:nvPr>
        </p:nvSpPr>
        <p:spPr>
          <a:xfrm>
            <a:off x="311700" y="1152475"/>
            <a:ext cx="8520600" cy="16587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GB" sz="1600">
                <a:solidFill>
                  <a:schemeClr val="dk1"/>
                </a:solidFill>
              </a:rPr>
              <a:t>Adjusted R²</a:t>
            </a:r>
            <a:r>
              <a:rPr lang="en-GB" sz="1600">
                <a:solidFill>
                  <a:schemeClr val="dk1"/>
                </a:solidFill>
              </a:rPr>
              <a:t> adalah versi R² yang telah disesuaikan untuk jumlah variabel dalam model. Ini menghindari masalah overfitting dengan memberikan penalti untuk jumlah variabel yang terlalu banyak, sehingga lebih akurat dalam membandingkan model dengan jumlah variabel yang berbeda</a:t>
            </a:r>
            <a:endParaRPr sz="2300"/>
          </a:p>
        </p:txBody>
      </p:sp>
      <p:pic>
        <p:nvPicPr>
          <p:cNvPr id="164" name="Google Shape;164;p29"/>
          <p:cNvPicPr preferRelativeResize="0"/>
          <p:nvPr/>
        </p:nvPicPr>
        <p:blipFill>
          <a:blip r:embed="rId3">
            <a:alphaModFix/>
          </a:blip>
          <a:stretch>
            <a:fillRect/>
          </a:stretch>
        </p:blipFill>
        <p:spPr>
          <a:xfrm>
            <a:off x="2256900" y="2649475"/>
            <a:ext cx="436245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S</a:t>
            </a:r>
            <a:r>
              <a:rPr lang="en-GB"/>
              <a:t>tandarisasi</a:t>
            </a:r>
            <a:endParaRPr/>
          </a:p>
        </p:txBody>
      </p:sp>
      <p:sp>
        <p:nvSpPr>
          <p:cNvPr id="170" name="Google Shape;170;p30"/>
          <p:cNvSpPr txBox="1"/>
          <p:nvPr>
            <p:ph idx="1" type="body"/>
          </p:nvPr>
        </p:nvSpPr>
        <p:spPr>
          <a:xfrm>
            <a:off x="311700" y="1152475"/>
            <a:ext cx="8520600" cy="897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GB">
                <a:solidFill>
                  <a:schemeClr val="dk1"/>
                </a:solidFill>
              </a:rPr>
              <a:t>Dikenal juga sebagai normalisasi Z-score, digunakan untuk mengubah fitur data sehingga memiliki rata-rata 0 dan deviasi standar 1</a:t>
            </a:r>
            <a:endParaRPr sz="2500"/>
          </a:p>
        </p:txBody>
      </p:sp>
      <p:pic>
        <p:nvPicPr>
          <p:cNvPr id="171" name="Google Shape;171;p30"/>
          <p:cNvPicPr preferRelativeResize="0"/>
          <p:nvPr/>
        </p:nvPicPr>
        <p:blipFill>
          <a:blip r:embed="rId3">
            <a:alphaModFix/>
          </a:blip>
          <a:stretch>
            <a:fillRect/>
          </a:stretch>
        </p:blipFill>
        <p:spPr>
          <a:xfrm>
            <a:off x="2429675" y="1958450"/>
            <a:ext cx="4504995" cy="27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086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Matriks Akurasi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AutoNum type="arabicPeriod"/>
            </a:pPr>
            <a:r>
              <a:rPr lang="en-GB" sz="1000"/>
              <a:t>Regresi Linear</a:t>
            </a:r>
            <a:endParaRPr sz="1000"/>
          </a:p>
          <a:p>
            <a:pPr indent="0" lvl="0" marL="457200" rtl="0" algn="l">
              <a:spcBef>
                <a:spcPts val="1200"/>
              </a:spcBef>
              <a:spcAft>
                <a:spcPts val="0"/>
              </a:spcAft>
              <a:buNone/>
            </a:pPr>
            <a:r>
              <a:rPr lang="en-GB" sz="1000"/>
              <a:t>R2 atau koefisien determinasi</a:t>
            </a:r>
            <a:endParaRPr sz="1000"/>
          </a:p>
          <a:p>
            <a:pPr indent="-292100" lvl="0" marL="457200" rtl="0" algn="l">
              <a:spcBef>
                <a:spcPts val="1200"/>
              </a:spcBef>
              <a:spcAft>
                <a:spcPts val="0"/>
              </a:spcAft>
              <a:buSzPts val="1000"/>
              <a:buAutoNum type="arabicPeriod"/>
            </a:pPr>
            <a:r>
              <a:rPr lang="en-GB" sz="1000"/>
              <a:t>Regresi Logistik</a:t>
            </a:r>
            <a:endParaRPr sz="1000"/>
          </a:p>
          <a:p>
            <a:pPr indent="0" lvl="0" marL="457200" rtl="0" algn="l">
              <a:spcBef>
                <a:spcPts val="1200"/>
              </a:spcBef>
              <a:spcAft>
                <a:spcPts val="1200"/>
              </a:spcAft>
              <a:buNone/>
            </a:pPr>
            <a:r>
              <a:t/>
            </a:r>
            <a:endParaRPr sz="1000"/>
          </a:p>
        </p:txBody>
      </p:sp>
      <p:pic>
        <p:nvPicPr>
          <p:cNvPr id="62" name="Google Shape;62;p14"/>
          <p:cNvPicPr preferRelativeResize="0"/>
          <p:nvPr/>
        </p:nvPicPr>
        <p:blipFill>
          <a:blip r:embed="rId3">
            <a:alphaModFix/>
          </a:blip>
          <a:stretch>
            <a:fillRect/>
          </a:stretch>
        </p:blipFill>
        <p:spPr>
          <a:xfrm>
            <a:off x="862400" y="2105073"/>
            <a:ext cx="3448749" cy="289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182" name="Google Shape;182;p32"/>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t>
            </a:r>
            <a:endParaRPr/>
          </a:p>
        </p:txBody>
      </p:sp>
      <p:sp>
        <p:nvSpPr>
          <p:cNvPr id="193" name="Google Shape;193;p34"/>
          <p:cNvSpPr txBox="1"/>
          <p:nvPr>
            <p:ph idx="1" type="body"/>
          </p:nvPr>
        </p:nvSpPr>
        <p:spPr>
          <a:xfrm>
            <a:off x="311700" y="1152475"/>
            <a:ext cx="1863600" cy="49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1200"/>
              </a:spcAft>
              <a:buNone/>
            </a:pPr>
            <a:r>
              <a:rPr lang="en-GB" sz="1600">
                <a:solidFill>
                  <a:schemeClr val="dk1"/>
                </a:solidFill>
              </a:rPr>
              <a:t>Univariate : ARIMA</a:t>
            </a:r>
            <a:endParaRPr sz="2300"/>
          </a:p>
        </p:txBody>
      </p:sp>
      <p:pic>
        <p:nvPicPr>
          <p:cNvPr id="194" name="Google Shape;194;p34"/>
          <p:cNvPicPr preferRelativeResize="0"/>
          <p:nvPr/>
        </p:nvPicPr>
        <p:blipFill>
          <a:blip r:embed="rId3">
            <a:alphaModFix/>
          </a:blip>
          <a:stretch>
            <a:fillRect/>
          </a:stretch>
        </p:blipFill>
        <p:spPr>
          <a:xfrm>
            <a:off x="1079000" y="1648975"/>
            <a:ext cx="7077075" cy="695325"/>
          </a:xfrm>
          <a:prstGeom prst="rect">
            <a:avLst/>
          </a:prstGeom>
          <a:noFill/>
          <a:ln>
            <a:noFill/>
          </a:ln>
        </p:spPr>
      </p:pic>
      <p:sp>
        <p:nvSpPr>
          <p:cNvPr id="195" name="Google Shape;195;p34"/>
          <p:cNvSpPr txBox="1"/>
          <p:nvPr>
            <p:ph idx="1" type="body"/>
          </p:nvPr>
        </p:nvSpPr>
        <p:spPr>
          <a:xfrm>
            <a:off x="393425" y="2734050"/>
            <a:ext cx="2260800" cy="4965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None/>
            </a:pPr>
            <a:r>
              <a:rPr lang="en-GB" sz="1600">
                <a:solidFill>
                  <a:schemeClr val="dk1"/>
                </a:solidFill>
              </a:rPr>
              <a:t>Multivariate : VARIMA</a:t>
            </a:r>
            <a:endParaRPr sz="2300"/>
          </a:p>
        </p:txBody>
      </p:sp>
      <p:pic>
        <p:nvPicPr>
          <p:cNvPr id="196" name="Google Shape;196;p34"/>
          <p:cNvPicPr preferRelativeResize="0"/>
          <p:nvPr/>
        </p:nvPicPr>
        <p:blipFill>
          <a:blip r:embed="rId4">
            <a:alphaModFix/>
          </a:blip>
          <a:stretch>
            <a:fillRect/>
          </a:stretch>
        </p:blipFill>
        <p:spPr>
          <a:xfrm>
            <a:off x="698900" y="3248575"/>
            <a:ext cx="7734300" cy="60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Perhitungan Multivariate</a:t>
            </a:r>
            <a:endParaRPr/>
          </a:p>
        </p:txBody>
      </p:sp>
      <p:pic>
        <p:nvPicPr>
          <p:cNvPr id="202" name="Google Shape;202;p35"/>
          <p:cNvPicPr preferRelativeResize="0"/>
          <p:nvPr/>
        </p:nvPicPr>
        <p:blipFill>
          <a:blip r:embed="rId3">
            <a:alphaModFix/>
          </a:blip>
          <a:stretch>
            <a:fillRect/>
          </a:stretch>
        </p:blipFill>
        <p:spPr>
          <a:xfrm>
            <a:off x="1112775" y="2177525"/>
            <a:ext cx="6920999" cy="2646350"/>
          </a:xfrm>
          <a:prstGeom prst="rect">
            <a:avLst/>
          </a:prstGeom>
          <a:noFill/>
          <a:ln>
            <a:noFill/>
          </a:ln>
        </p:spPr>
      </p:pic>
      <p:pic>
        <p:nvPicPr>
          <p:cNvPr id="203" name="Google Shape;203;p35"/>
          <p:cNvPicPr preferRelativeResize="0"/>
          <p:nvPr/>
        </p:nvPicPr>
        <p:blipFill>
          <a:blip r:embed="rId4">
            <a:alphaModFix/>
          </a:blip>
          <a:stretch>
            <a:fillRect/>
          </a:stretch>
        </p:blipFill>
        <p:spPr>
          <a:xfrm>
            <a:off x="1936775" y="1017723"/>
            <a:ext cx="4972050" cy="9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Neural Network</a:t>
            </a:r>
            <a:endParaRPr sz="2600"/>
          </a:p>
        </p:txBody>
      </p:sp>
      <p:sp>
        <p:nvSpPr>
          <p:cNvPr id="209" name="Google Shape;209;p36"/>
          <p:cNvSpPr txBox="1"/>
          <p:nvPr>
            <p:ph idx="1" type="body"/>
          </p:nvPr>
        </p:nvSpPr>
        <p:spPr>
          <a:xfrm>
            <a:off x="368400" y="552375"/>
            <a:ext cx="8232600" cy="439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lapisan (misalnya, hanya beberapa lapisan tersembunyi).</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Biasanya, jaringan </a:t>
            </a:r>
            <a:r>
              <a:rPr b="1" lang="en-GB" sz="1100">
                <a:solidFill>
                  <a:schemeClr val="dk1"/>
                </a:solidFill>
                <a:latin typeface="Calibri"/>
                <a:ea typeface="Calibri"/>
                <a:cs typeface="Calibri"/>
                <a:sym typeface="Calibri"/>
              </a:rPr>
              <a:t>narrow and shallow</a:t>
            </a:r>
            <a:r>
              <a:rPr lang="en-GB" sz="1100">
                <a:solidFill>
                  <a:schemeClr val="dk1"/>
                </a:solidFill>
                <a:latin typeface="Calibri"/>
                <a:ea typeface="Calibri"/>
                <a:cs typeface="Calibri"/>
                <a:sym typeface="Calibri"/>
              </a:rPr>
              <a:t> memiliki kapasitas yang terbatas untuk menangkap pola yang kompleks karena jumlah neuron dan lapisan yang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lapisan tetapi jumlah neuron per lapisan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narrow and wide</a:t>
            </a:r>
            <a:r>
              <a:rPr lang="en-GB" sz="1100">
                <a:solidFill>
                  <a:schemeClr val="dk1"/>
                </a:solidFill>
                <a:latin typeface="Calibri"/>
                <a:ea typeface="Calibri"/>
                <a:cs typeface="Calibri"/>
                <a:sym typeface="Calibri"/>
              </a:rPr>
              <a:t> dapat menangkap lebih banyak fitur karena lapisan yang lebih dalam tetapi tidak memiliki banyak neuron dalam satu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 (misalnya, banyak lapisan tersembunyi).</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shallow</a:t>
            </a:r>
            <a:r>
              <a:rPr lang="en-GB" sz="1100">
                <a:solidFill>
                  <a:schemeClr val="dk1"/>
                </a:solidFill>
                <a:latin typeface="Calibri"/>
                <a:ea typeface="Calibri"/>
                <a:cs typeface="Calibri"/>
                <a:sym typeface="Calibri"/>
              </a:rPr>
              <a:t> memiliki kedalaman yang tinggi tetapi setiap lapisannya tidak terlalu besar dalam hal jumlah neuron.</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wide</a:t>
            </a:r>
            <a:r>
              <a:rPr lang="en-GB" sz="1100">
                <a:solidFill>
                  <a:schemeClr val="dk1"/>
                </a:solidFill>
                <a:latin typeface="Calibri"/>
                <a:ea typeface="Calibri"/>
                <a:cs typeface="Calibri"/>
                <a:sym typeface="Calibri"/>
              </a:rPr>
              <a:t> memiliki kapasitas tinggi baik dalam hal kedalaman maupun lebar, memungkinkan mereka untuk menangkap pola yang kompleks dengan representasi yang mendalam dan fitur yang banyak.</a:t>
            </a:r>
            <a:endParaRPr b="1" sz="1100">
              <a:solidFill>
                <a:srgbClr val="11111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Engineering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Addition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25" name="Google Shape;225;p39"/>
          <p:cNvSpPr txBox="1"/>
          <p:nvPr>
            <p:ph idx="1" type="body"/>
          </p:nvPr>
        </p:nvSpPr>
        <p:spPr>
          <a:xfrm>
            <a:off x="368400" y="628575"/>
            <a:ext cx="8232600" cy="439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lphaUcPeriod"/>
            </a:pPr>
            <a:r>
              <a:rPr b="1" lang="en-GB" sz="1000">
                <a:solidFill>
                  <a:schemeClr val="dk1"/>
                </a:solidFill>
              </a:rPr>
              <a:t>Autocorrelation Function (ACF)</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ACF</a:t>
            </a:r>
            <a:r>
              <a:rPr lang="en-GB" sz="1000">
                <a:solidFill>
                  <a:schemeClr val="dk1"/>
                </a:solidFill>
              </a:rPr>
              <a:t>: Untuk mengukur korelasi antara nilai saat ini dengan nilai-nilai sebelumnya pada berbagai lag.</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ACF</a:t>
            </a:r>
            <a:r>
              <a:rPr lang="en-GB" sz="1000">
                <a:solidFill>
                  <a:schemeClr val="dk1"/>
                </a:solidFill>
              </a:rPr>
              <a:t>: Plot ACF untuk visualisasi korelasi. Pada plot ini, sumbu x menunjukkan lag, dan sumbu y menunjukkan nilai korelasi.</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tinggi (biasanya di atas batas kritis pada plot). Lag ini adalah kandidat kuat untuk ditambahkan sebagai fitur.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ACF membantu dalam mengidentifikasi pola musiman atau tren yang mungkin ada dalam data time series. Lag yang memiliki korelasi tinggi dapat menunjukkan adanya hubungan signifikan antara nilai saat ini dan masa lalu.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b="1" lang="en-GB" sz="1000">
                <a:solidFill>
                  <a:schemeClr val="dk1"/>
                </a:solidFill>
              </a:rPr>
              <a:t>  B.    Partial Autocorrelation Function (PACF)</a:t>
            </a:r>
            <a:r>
              <a:rPr lang="en-GB" sz="1000">
                <a:solidFill>
                  <a:schemeClr val="dk1"/>
                </a:solidFill>
              </a:rPr>
              <a:t>:</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PACF</a:t>
            </a:r>
            <a:r>
              <a:rPr lang="en-GB" sz="1000">
                <a:solidFill>
                  <a:schemeClr val="dk1"/>
                </a:solidFill>
              </a:rPr>
              <a:t>: Untuk mengukur korelasi antara nilai saat ini dan nilai masa lalu, sambil mengabaikan pengaruh lag lainnya.</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PACF</a:t>
            </a:r>
            <a:r>
              <a:rPr lang="en-GB" sz="1000">
                <a:solidFill>
                  <a:schemeClr val="dk1"/>
                </a:solidFill>
              </a:rPr>
              <a:t>: Plot PACF untuk visualisasi korelasi parsial. Sumbu x menunjukkan lag, dan sumbu y menunjukkan nilai korelasi parsial.</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parsial tinggi (biasanya di atas batas kritis pada plot). Lag ini menunjukkan hubungan langsung dengan nilai saat ini, mengesampingkan pengaruh lag antara.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PACF membantu mengidentifikasi lag yang benar-benar memiliki pengaruh langsung terhadap nilai saat ini tanpa campur tangan dari lag lainnya.</a:t>
            </a:r>
            <a:endParaRPr sz="1000">
              <a:solidFill>
                <a:schemeClr val="dk1"/>
              </a:solidFill>
            </a:endParaRPr>
          </a:p>
          <a:p>
            <a:pPr indent="0" lvl="0" marL="0" rtl="0" algn="l">
              <a:spcBef>
                <a:spcPts val="1200"/>
              </a:spcBef>
              <a:spcAft>
                <a:spcPts val="0"/>
              </a:spcAft>
              <a:buNone/>
            </a:pPr>
            <a:r>
              <a:t/>
            </a:r>
            <a:endParaRPr b="1" sz="1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Plot ACF dan PACF</a:t>
            </a:r>
            <a:endParaRPr/>
          </a:p>
        </p:txBody>
      </p:sp>
      <p:pic>
        <p:nvPicPr>
          <p:cNvPr id="231" name="Google Shape;231;p40"/>
          <p:cNvPicPr preferRelativeResize="0"/>
          <p:nvPr/>
        </p:nvPicPr>
        <p:blipFill>
          <a:blip r:embed="rId3">
            <a:alphaModFix/>
          </a:blip>
          <a:stretch>
            <a:fillRect/>
          </a:stretch>
        </p:blipFill>
        <p:spPr>
          <a:xfrm>
            <a:off x="2098050" y="971750"/>
            <a:ext cx="5310972"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37" name="Google Shape;237;p41"/>
          <p:cNvSpPr txBox="1"/>
          <p:nvPr>
            <p:ph idx="1" type="body"/>
          </p:nvPr>
        </p:nvSpPr>
        <p:spPr>
          <a:xfrm>
            <a:off x="368400" y="628575"/>
            <a:ext cx="8232600" cy="337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Saat mengolah data </a:t>
            </a:r>
            <a:r>
              <a:rPr b="1" lang="en-GB" sz="1100">
                <a:solidFill>
                  <a:schemeClr val="dk1"/>
                </a:solidFill>
              </a:rPr>
              <a:t>lag feature</a:t>
            </a:r>
            <a:r>
              <a:rPr lang="en-GB" sz="1100">
                <a:solidFill>
                  <a:schemeClr val="dk1"/>
                </a:solidFill>
              </a:rPr>
              <a:t>, keberadaan nilai NaN (Not a Number) bisa menjadi masalah yang perlu ditangani dengan baik. Berikut adalah beberapa pendekatan yang dapat kamu pertimbangkan untuk mengatasi nilai NaN dalam lag feature:</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Menghapus Baris dengan NaN</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Pro</a:t>
            </a:r>
            <a:r>
              <a:rPr lang="en-GB" sz="1100">
                <a:solidFill>
                  <a:schemeClr val="dk1"/>
                </a:solidFill>
              </a:rPr>
              <a:t>: Menghapus baris yang mengandung NaN dapat menghindari masalah yang mungkin timbul akibat data yang hilang.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Kontra</a:t>
            </a:r>
            <a:r>
              <a:rPr lang="en-GB" sz="1100">
                <a:solidFill>
                  <a:schemeClr val="dk1"/>
                </a:solidFill>
              </a:rPr>
              <a:t>: Jika terdapat banyak nilai NaN, menghapus baris dapat menyebabkan hilangnya banyak data yang berharga dan berdampak pada performa model.</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Imputasi Nilai</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Sederhana</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lang="en-GB" sz="1100">
                <a:solidFill>
                  <a:schemeClr val="dk1"/>
                </a:solidFill>
              </a:rPr>
              <a:t>Mengisi NaN dengan nilai rata-rata, median, atau modus dari kolom tersebut.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Lanjutan</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Forward Fill (ffill)</a:t>
            </a:r>
            <a:r>
              <a:rPr lang="en-GB" sz="1100">
                <a:solidFill>
                  <a:schemeClr val="dk1"/>
                </a:solidFill>
              </a:rPr>
              <a:t>: Mengisi NaN dengan nilai sebelumnya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Backward Fill (bfill)</a:t>
            </a:r>
            <a:r>
              <a:rPr lang="en-GB" sz="1100">
                <a:solidFill>
                  <a:schemeClr val="dk1"/>
                </a:solidFill>
              </a:rPr>
              <a:t>: Mengisi NaN dengan nilai berikutnya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Interpolasi</a:t>
            </a:r>
            <a:r>
              <a:rPr lang="en-GB" sz="1100">
                <a:solidFill>
                  <a:schemeClr val="dk1"/>
                </a:solidFill>
              </a:rPr>
              <a:t>: Menggunakan interpolasi linear atau metode interpolasi lainnya untuk memperkirakan nilai yang hilang.</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Fungsi Sigmoid</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Fungsi sigmoid adalah fungsi aktivasi yang umum digunakan dalam model regresi logistik, dimana fungsi ini mengubah inputnya menjadi nilai antara 0 dan 1</a:t>
            </a:r>
            <a:endParaRPr/>
          </a:p>
        </p:txBody>
      </p:sp>
      <p:pic>
        <p:nvPicPr>
          <p:cNvPr id="69" name="Google Shape;69;p15"/>
          <p:cNvPicPr preferRelativeResize="0"/>
          <p:nvPr/>
        </p:nvPicPr>
        <p:blipFill>
          <a:blip r:embed="rId3">
            <a:alphaModFix/>
          </a:blip>
          <a:stretch>
            <a:fillRect/>
          </a:stretch>
        </p:blipFill>
        <p:spPr>
          <a:xfrm>
            <a:off x="1810522" y="2459747"/>
            <a:ext cx="4181100" cy="144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Interpolasi</a:t>
            </a:r>
            <a:endParaRPr sz="2500"/>
          </a:p>
        </p:txBody>
      </p:sp>
      <p:pic>
        <p:nvPicPr>
          <p:cNvPr id="243" name="Google Shape;243;p42"/>
          <p:cNvPicPr preferRelativeResize="0"/>
          <p:nvPr/>
        </p:nvPicPr>
        <p:blipFill>
          <a:blip r:embed="rId3">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87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Rolling Window</a:t>
            </a:r>
            <a:endParaRPr sz="2600"/>
          </a:p>
        </p:txBody>
      </p:sp>
      <p:sp>
        <p:nvSpPr>
          <p:cNvPr id="249" name="Google Shape;249;p43"/>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Rolling window</a:t>
            </a:r>
            <a:r>
              <a:rPr lang="en-GB" sz="1100">
                <a:solidFill>
                  <a:schemeClr val="dk1"/>
                </a:solidFill>
              </a:rPr>
              <a:t> adalah teknik yang sangat berguna dalam analisis time series, terutama untuk menghitung statistik atau fitur secara dinamis sepanjang data. Ada beberapa jenis rolling window yang biasa digunakan:</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Simple Rolling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(rata-rata, standar deviasi, maksimum, minimum, dll.) pada jendela waktu yang tetap.</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bergerak selama 7 hari pada data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Exponential Moving Average (EMA)</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Memberikan bobot yang lebih besar pada nilai-nilai terbaru dalam perhitungan rata-rata, sehingga lebih responsif terhadap perubahan terkini.</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Bobot menurun secara eksponensial saat data bergerak semakin jauh ke masa lalu.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Cumulative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kumulatif dari awal time series hingga titik waktu tertentu.</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kumulatif dari hari pertama hingga hari ke-30.</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pic>
        <p:nvPicPr>
          <p:cNvPr id="250" name="Google Shape;250;p43"/>
          <p:cNvPicPr preferRelativeResize="0"/>
          <p:nvPr/>
        </p:nvPicPr>
        <p:blipFill>
          <a:blip r:embed="rId3">
            <a:alphaModFix/>
          </a:blip>
          <a:stretch>
            <a:fillRect/>
          </a:stretch>
        </p:blipFill>
        <p:spPr>
          <a:xfrm>
            <a:off x="2078250" y="3223425"/>
            <a:ext cx="5074526" cy="172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Simple dan Cumulative Rolling Window </a:t>
            </a:r>
            <a:endParaRPr/>
          </a:p>
        </p:txBody>
      </p:sp>
      <p:pic>
        <p:nvPicPr>
          <p:cNvPr id="256" name="Google Shape;256;p44"/>
          <p:cNvPicPr preferRelativeResize="0"/>
          <p:nvPr/>
        </p:nvPicPr>
        <p:blipFill>
          <a:blip r:embed="rId3">
            <a:alphaModFix/>
          </a:blip>
          <a:stretch>
            <a:fillRect/>
          </a:stretch>
        </p:blipFill>
        <p:spPr>
          <a:xfrm>
            <a:off x="4576425" y="1373450"/>
            <a:ext cx="4147900" cy="3462976"/>
          </a:xfrm>
          <a:prstGeom prst="rect">
            <a:avLst/>
          </a:prstGeom>
          <a:noFill/>
          <a:ln>
            <a:noFill/>
          </a:ln>
        </p:spPr>
      </p:pic>
      <p:sp>
        <p:nvSpPr>
          <p:cNvPr id="257" name="Google Shape;257;p44"/>
          <p:cNvSpPr txBox="1"/>
          <p:nvPr>
            <p:ph idx="1" type="body"/>
          </p:nvPr>
        </p:nvSpPr>
        <p:spPr>
          <a:xfrm>
            <a:off x="4596925" y="10172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Cumulative </a:t>
            </a:r>
            <a:r>
              <a:rPr b="1" lang="en-GB" sz="1100">
                <a:solidFill>
                  <a:schemeClr val="dk1"/>
                </a:solidFill>
              </a:rPr>
              <a:t>Rolling window</a:t>
            </a:r>
            <a:r>
              <a:rPr lang="en-GB" sz="1100">
                <a:solidFill>
                  <a:schemeClr val="dk1"/>
                </a:solidFill>
              </a:rPr>
              <a:t> </a:t>
            </a:r>
            <a:endParaRPr b="1" sz="1000">
              <a:solidFill>
                <a:schemeClr val="dk1"/>
              </a:solidFill>
            </a:endParaRPr>
          </a:p>
        </p:txBody>
      </p:sp>
      <p:pic>
        <p:nvPicPr>
          <p:cNvPr id="258" name="Google Shape;258;p44"/>
          <p:cNvPicPr preferRelativeResize="0"/>
          <p:nvPr/>
        </p:nvPicPr>
        <p:blipFill>
          <a:blip r:embed="rId4">
            <a:alphaModFix/>
          </a:blip>
          <a:stretch>
            <a:fillRect/>
          </a:stretch>
        </p:blipFill>
        <p:spPr>
          <a:xfrm>
            <a:off x="371125" y="1373450"/>
            <a:ext cx="4083526" cy="3462976"/>
          </a:xfrm>
          <a:prstGeom prst="rect">
            <a:avLst/>
          </a:prstGeom>
          <a:noFill/>
          <a:ln>
            <a:noFill/>
          </a:ln>
        </p:spPr>
      </p:pic>
      <p:sp>
        <p:nvSpPr>
          <p:cNvPr id="259" name="Google Shape;259;p44"/>
          <p:cNvSpPr txBox="1"/>
          <p:nvPr>
            <p:ph idx="1" type="body"/>
          </p:nvPr>
        </p:nvSpPr>
        <p:spPr>
          <a:xfrm>
            <a:off x="371125" y="10590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Simple</a:t>
            </a:r>
            <a:r>
              <a:rPr b="1" lang="en-GB" sz="1100">
                <a:solidFill>
                  <a:schemeClr val="dk1"/>
                </a:solidFill>
              </a:rPr>
              <a:t> Rolling window</a:t>
            </a:r>
            <a:r>
              <a:rPr lang="en-GB" sz="1100">
                <a:solidFill>
                  <a:schemeClr val="dk1"/>
                </a:solidFill>
              </a:rPr>
              <a:t> </a:t>
            </a:r>
            <a:endParaRPr b="1" sz="1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Exponential Moving Average (EMA) </a:t>
            </a:r>
            <a:endParaRPr sz="2500"/>
          </a:p>
        </p:txBody>
      </p:sp>
      <p:pic>
        <p:nvPicPr>
          <p:cNvPr id="265" name="Google Shape;265;p45"/>
          <p:cNvPicPr preferRelativeResize="0"/>
          <p:nvPr/>
        </p:nvPicPr>
        <p:blipFill>
          <a:blip r:embed="rId3">
            <a:alphaModFix/>
          </a:blip>
          <a:stretch>
            <a:fillRect/>
          </a:stretch>
        </p:blipFill>
        <p:spPr>
          <a:xfrm>
            <a:off x="427225" y="1201525"/>
            <a:ext cx="8225001" cy="2834750"/>
          </a:xfrm>
          <a:prstGeom prst="rect">
            <a:avLst/>
          </a:prstGeom>
          <a:noFill/>
          <a:ln>
            <a:noFill/>
          </a:ln>
        </p:spPr>
      </p:pic>
      <p:pic>
        <p:nvPicPr>
          <p:cNvPr id="266" name="Google Shape;266;p45"/>
          <p:cNvPicPr preferRelativeResize="0"/>
          <p:nvPr/>
        </p:nvPicPr>
        <p:blipFill>
          <a:blip r:embed="rId4">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435100" y="721000"/>
            <a:ext cx="4229374" cy="3975776"/>
          </a:xfrm>
          <a:prstGeom prst="rect">
            <a:avLst/>
          </a:prstGeom>
          <a:noFill/>
          <a:ln>
            <a:noFill/>
          </a:ln>
        </p:spPr>
      </p:pic>
      <p:pic>
        <p:nvPicPr>
          <p:cNvPr id="272" name="Google Shape;272;p46"/>
          <p:cNvPicPr preferRelativeResize="0"/>
          <p:nvPr/>
        </p:nvPicPr>
        <p:blipFill>
          <a:blip r:embed="rId4">
            <a:alphaModFix/>
          </a:blip>
          <a:stretch>
            <a:fillRect/>
          </a:stretch>
        </p:blipFill>
        <p:spPr>
          <a:xfrm>
            <a:off x="4870000" y="689600"/>
            <a:ext cx="3994674" cy="415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Rolling Window</a:t>
            </a:r>
            <a:endParaRPr/>
          </a:p>
        </p:txBody>
      </p:sp>
      <p:sp>
        <p:nvSpPr>
          <p:cNvPr id="278" name="Google Shape;278;p47"/>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Penggunaan </a:t>
            </a:r>
            <a:r>
              <a:rPr b="1" lang="en-GB" sz="1100">
                <a:solidFill>
                  <a:schemeClr val="dk1"/>
                </a:solidFill>
              </a:rPr>
              <a:t>rolling window</a:t>
            </a:r>
            <a:r>
              <a:rPr lang="en-GB" sz="1100">
                <a:solidFill>
                  <a:schemeClr val="dk1"/>
                </a:solidFill>
              </a:rPr>
              <a:t> untuk menghitung rata-rata, standar deviasi, maksimum, dan minimum sangat bergantung pada tujuan analisis dan sifat data yang dianalisis. Berikut adalah beberapa panduan umum untuk menentukan penggunaan masing-masing:</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Rolling Average (Rata-rata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menghaluskan fluktuasi data dan mengidentifikasi tren jangka panjang.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penjualan mingguan untuk mengidentifikasi tren penjualan yang stabil tanpa terpengaruh oleh fluktuasi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Standard Deviation (Standar Deviasi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mengukur volatilitas atau variabilitas data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volatilitas harga saham dalam jangka waktu tertentu untuk mengukur risiko investasi.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Maximum (Maksimum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maksimum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puncak penjualan harian dalam jangka waktu seminggu untuk memahami kapan penjualan mencapai titik tertinggi.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Minimum (Minimum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minimum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titik terendah harga komoditas dalam jangka waktu bulanan untuk analisis harga dasar.</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 Feature</a:t>
            </a:r>
            <a:endParaRPr/>
          </a:p>
        </p:txBody>
      </p:sp>
      <p:sp>
        <p:nvSpPr>
          <p:cNvPr id="284" name="Google Shape;284;p48"/>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rPr>
              <a:t>Cross feature addition</a:t>
            </a:r>
            <a:r>
              <a:rPr lang="en-GB" sz="1000">
                <a:solidFill>
                  <a:schemeClr val="dk1"/>
                </a:solidFill>
              </a:rPr>
              <a:t> adalah teknik feature engineering di mana kamu membuat fitur baru dengan menggabungkan dua atau lebih fitur yang ada. Ini bisa dilakukan melalui operasi matematika sederhana seperti penjumlahan, perkalian, atau kombinasi lainnya.</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Langkah-langkah Cross Feature Addition:</a:t>
            </a:r>
            <a:endParaRPr b="1" sz="1000">
              <a:solidFill>
                <a:schemeClr val="dk1"/>
              </a:solidFill>
            </a:endParaRPr>
          </a:p>
          <a:p>
            <a:pPr indent="-292100" lvl="0" marL="457200" rtl="0" algn="l">
              <a:spcBef>
                <a:spcPts val="1200"/>
              </a:spcBef>
              <a:spcAft>
                <a:spcPts val="0"/>
              </a:spcAft>
              <a:buClr>
                <a:schemeClr val="dk1"/>
              </a:buClr>
              <a:buSzPts val="1000"/>
              <a:buAutoNum type="arabicPeriod"/>
            </a:pPr>
            <a:r>
              <a:rPr b="1" lang="en-GB" sz="1000">
                <a:solidFill>
                  <a:schemeClr val="dk1"/>
                </a:solidFill>
              </a:rPr>
              <a:t>Penjumlahan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penjumlahan dari penjualan dan harga</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en-GB" sz="1000">
                <a:solidFill>
                  <a:schemeClr val="dk1"/>
                </a:solidFill>
              </a:rPr>
              <a:t>Perkalian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perkalian dari penjualan dan harga</a:t>
            </a:r>
            <a:endParaRPr sz="1000">
              <a:solidFill>
                <a:schemeClr val="dk1"/>
              </a:solidFill>
            </a:endParaRPr>
          </a:p>
        </p:txBody>
      </p:sp>
      <p:pic>
        <p:nvPicPr>
          <p:cNvPr id="285" name="Google Shape;285;p48"/>
          <p:cNvPicPr preferRelativeResize="0"/>
          <p:nvPr/>
        </p:nvPicPr>
        <p:blipFill>
          <a:blip r:embed="rId3">
            <a:alphaModFix/>
          </a:blip>
          <a:stretch>
            <a:fillRect/>
          </a:stretch>
        </p:blipFill>
        <p:spPr>
          <a:xfrm>
            <a:off x="451350" y="2508950"/>
            <a:ext cx="3772300" cy="1976675"/>
          </a:xfrm>
          <a:prstGeom prst="rect">
            <a:avLst/>
          </a:prstGeom>
          <a:noFill/>
          <a:ln>
            <a:noFill/>
          </a:ln>
        </p:spPr>
      </p:pic>
      <p:pic>
        <p:nvPicPr>
          <p:cNvPr id="286" name="Google Shape;286;p48"/>
          <p:cNvPicPr preferRelativeResize="0"/>
          <p:nvPr/>
        </p:nvPicPr>
        <p:blipFill>
          <a:blip r:embed="rId4">
            <a:alphaModFix/>
          </a:blip>
          <a:stretch>
            <a:fillRect/>
          </a:stretch>
        </p:blipFill>
        <p:spPr>
          <a:xfrm>
            <a:off x="4357798" y="2508950"/>
            <a:ext cx="4112501" cy="1976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Transformation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Scalling dan Normalisasi</a:t>
            </a:r>
            <a:endParaRPr/>
          </a:p>
        </p:txBody>
      </p:sp>
      <p:sp>
        <p:nvSpPr>
          <p:cNvPr id="297" name="Google Shape;297;p50"/>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dk1"/>
              </a:buClr>
              <a:buSzPts val="1000"/>
              <a:buAutoNum type="alphaLcPeriod"/>
            </a:pPr>
            <a:r>
              <a:rPr b="1" lang="en-GB" sz="1000">
                <a:solidFill>
                  <a:schemeClr val="dk1"/>
                </a:solidFill>
              </a:rPr>
              <a:t>Normalisasi</a:t>
            </a:r>
            <a:r>
              <a:rPr b="1" lang="en-GB" sz="1000">
                <a:solidFill>
                  <a:schemeClr val="dk1"/>
                </a:solidFill>
              </a:rPr>
              <a:t>:</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Normalisasi mengubah data agar berada dalam rentang tertentu, biasanya antara 0 dan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Salah satu metode normalisasi yang paling umum adalah Min-Max Normalization, yang mengubah data berdasarkan nilai minimum dan maksimum dalam dataset.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normalisasi, data tersebut mungkin menjadi [0, 0.5,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Scalling</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Scaling, atau lebih spesifiknya standardisasi, mengubah data agar memiliki rata-rata 0 dan standar deviasi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Metode scaling yang umum adalah StandardScaler, yang mengubah data berdasarkan rata-rata dan standar deviasi.</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scaling, data tersebut mungkin menjadi [-1.22, 0, 1.22] (dengan asumsi nilai rata-rata dan standar deviasi tertentu).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Perbandingan Utama: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Kedua teknik bertujuan untuk mengubah skala data, tetapi normalisasi lebih cocok untuk algoritma yang membutuhkan data dalam rentang tertentu, sedangkan scaling lebih cocok untuk algoritma yang sensitif terhadap skala data (misalnya, algoritma berbasis jarak seperti K-Nearest Neighbors).</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Rentang Hasil</a:t>
            </a:r>
            <a:r>
              <a:rPr lang="en-GB" sz="1000">
                <a:solidFill>
                  <a:schemeClr val="dk1"/>
                </a:solidFill>
              </a:rPr>
              <a:t>: Normalisasi menghasilkan data dalam rentang tetap (misalnya, 0 hingga 1), sementara scaling menghasilkan data dengan rata-rata 0 dan standar deviasi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t/>
            </a:r>
            <a:endParaRPr b="1"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Perbedaan Standard Scalling dan Normalisasi</a:t>
            </a:r>
            <a:endParaRPr/>
          </a:p>
        </p:txBody>
      </p:sp>
      <p:pic>
        <p:nvPicPr>
          <p:cNvPr id="303" name="Google Shape;303;p51"/>
          <p:cNvPicPr preferRelativeResize="0"/>
          <p:nvPr/>
        </p:nvPicPr>
        <p:blipFill>
          <a:blip r:embed="rId3">
            <a:alphaModFix/>
          </a:blip>
          <a:stretch>
            <a:fillRect/>
          </a:stretch>
        </p:blipFill>
        <p:spPr>
          <a:xfrm>
            <a:off x="457200" y="865325"/>
            <a:ext cx="7948574" cy="35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Optimalisasi Model</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OLS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Gradien Descent</a:t>
            </a:r>
            <a:endParaRPr/>
          </a:p>
          <a:p>
            <a:pPr indent="0" lvl="0" marL="45720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820149" y="1549274"/>
            <a:ext cx="2499881" cy="572700"/>
          </a:xfrm>
          <a:prstGeom prst="rect">
            <a:avLst/>
          </a:prstGeom>
          <a:noFill/>
          <a:ln>
            <a:noFill/>
          </a:ln>
        </p:spPr>
      </p:pic>
      <p:pic>
        <p:nvPicPr>
          <p:cNvPr id="77" name="Google Shape;77;p16"/>
          <p:cNvPicPr preferRelativeResize="0"/>
          <p:nvPr/>
        </p:nvPicPr>
        <p:blipFill>
          <a:blip r:embed="rId4">
            <a:alphaModFix/>
          </a:blip>
          <a:stretch>
            <a:fillRect/>
          </a:stretch>
        </p:blipFill>
        <p:spPr>
          <a:xfrm>
            <a:off x="820150" y="3057900"/>
            <a:ext cx="2388525" cy="657700"/>
          </a:xfrm>
          <a:prstGeom prst="rect">
            <a:avLst/>
          </a:prstGeom>
          <a:noFill/>
          <a:ln>
            <a:noFill/>
          </a:ln>
        </p:spPr>
      </p:pic>
      <p:pic>
        <p:nvPicPr>
          <p:cNvPr id="78" name="Google Shape;78;p16"/>
          <p:cNvPicPr preferRelativeResize="0"/>
          <p:nvPr/>
        </p:nvPicPr>
        <p:blipFill>
          <a:blip r:embed="rId5">
            <a:alphaModFix/>
          </a:blip>
          <a:stretch>
            <a:fillRect/>
          </a:stretch>
        </p:blipFill>
        <p:spPr>
          <a:xfrm>
            <a:off x="820150" y="3826025"/>
            <a:ext cx="2081215" cy="657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 Transformation</a:t>
            </a:r>
            <a:endParaRPr/>
          </a:p>
        </p:txBody>
      </p:sp>
      <p:sp>
        <p:nvSpPr>
          <p:cNvPr id="309" name="Google Shape;309;p52"/>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Transformasi logaritma digunakan untuk mengatasi masalah distribusi data yang sangat miring atau skewed. Transformasi ini berguna untuk memperkecil rentang data yang memiliki variasi yang sangat besar.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Asli: [1, 10, 100, 1000, 10000]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Transformasi Logaritma (log10):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1 -&gt; log10(1) =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10 -&gt; log10(10) =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100 -&gt; log10(100) = 2</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1000 -&gt; log10(1000) = 3</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10000 -&gt; log10(10000) = 4</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Ter-transformasi: [0, 1, 2, 3, 4]</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pic>
        <p:nvPicPr>
          <p:cNvPr id="315" name="Google Shape;315;p53"/>
          <p:cNvPicPr preferRelativeResize="0"/>
          <p:nvPr/>
        </p:nvPicPr>
        <p:blipFill>
          <a:blip r:embed="rId3">
            <a:alphaModFix/>
          </a:blip>
          <a:stretch>
            <a:fillRect/>
          </a:stretch>
        </p:blipFill>
        <p:spPr>
          <a:xfrm>
            <a:off x="1197675" y="1337375"/>
            <a:ext cx="7036375" cy="2041600"/>
          </a:xfrm>
          <a:prstGeom prst="rect">
            <a:avLst/>
          </a:prstGeom>
          <a:noFill/>
          <a:ln>
            <a:noFill/>
          </a:ln>
        </p:spPr>
      </p:pic>
      <p:sp>
        <p:nvSpPr>
          <p:cNvPr id="316" name="Google Shape;316;p53"/>
          <p:cNvSpPr txBox="1"/>
          <p:nvPr>
            <p:ph idx="1" type="body"/>
          </p:nvPr>
        </p:nvSpPr>
        <p:spPr>
          <a:xfrm>
            <a:off x="1110450" y="3698625"/>
            <a:ext cx="7197600" cy="6831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GB" sz="1600">
                <a:solidFill>
                  <a:srgbClr val="111111"/>
                </a:solidFill>
                <a:highlight>
                  <a:srgbClr val="FFFFFF"/>
                </a:highlight>
              </a:rPr>
              <a:t>Nilai lambda ini dapat diperoleh melalui proses optimasi yang memaksimalkan log-likelihood dari data yang telah ditransformasi. </a:t>
            </a:r>
            <a:endParaRPr sz="1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879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sp>
        <p:nvSpPr>
          <p:cNvPr id="322" name="Google Shape;322;p54"/>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Nilai lambda (λ) dalam Box-Cox transformation biasanya tidak dipilih secara acak, sebaliknya, ia dioptimalkan untuk data tertentu. Ada beberapa nilai umum yang sering digunakan, tetapi yang terbaik adalah menentukan nilai lambda yang optimal untuk dataset Anda. Proses ini biasanya dilakukan melalui optimasi numerik dengan mencari nilai lambda yang memaksimalkan log-likelihood dari data yang ditransformasikan.</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lang="en-GB" sz="1100">
                <a:solidFill>
                  <a:schemeClr val="dk1"/>
                </a:solidFill>
              </a:rPr>
              <a:t>Untuk menentukan nilai lambda optimal, banyak alat statistik dan machine learning yang dapat membantu Anda, seperti fungsi </a:t>
            </a:r>
            <a:r>
              <a:rPr lang="en-GB" sz="1100">
                <a:solidFill>
                  <a:srgbClr val="188038"/>
                </a:solidFill>
                <a:latin typeface="Roboto Mono"/>
                <a:ea typeface="Roboto Mono"/>
                <a:cs typeface="Roboto Mono"/>
                <a:sym typeface="Roboto Mono"/>
              </a:rPr>
              <a:t>boxcox</a:t>
            </a:r>
            <a:r>
              <a:rPr lang="en-GB" sz="1100">
                <a:solidFill>
                  <a:schemeClr val="dk1"/>
                </a:solidFill>
              </a:rPr>
              <a:t> yang tersedia di Python melalui perpustakaan </a:t>
            </a:r>
            <a:r>
              <a:rPr lang="en-GB" sz="1100">
                <a:solidFill>
                  <a:srgbClr val="188038"/>
                </a:solidFill>
                <a:latin typeface="Roboto Mono"/>
                <a:ea typeface="Roboto Mono"/>
                <a:cs typeface="Roboto Mono"/>
                <a:sym typeface="Roboto Mono"/>
              </a:rPr>
              <a:t>scipy.stats</a:t>
            </a:r>
            <a:r>
              <a:rPr lang="en-GB" sz="1100">
                <a:solidFill>
                  <a:schemeClr val="dk1"/>
                </a:solidFill>
              </a:rPr>
              <a:t>.</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pic>
        <p:nvPicPr>
          <p:cNvPr id="323" name="Google Shape;323;p54"/>
          <p:cNvPicPr preferRelativeResize="0"/>
          <p:nvPr/>
        </p:nvPicPr>
        <p:blipFill>
          <a:blip r:embed="rId3">
            <a:alphaModFix/>
          </a:blip>
          <a:stretch>
            <a:fillRect/>
          </a:stretch>
        </p:blipFill>
        <p:spPr>
          <a:xfrm>
            <a:off x="1545250" y="1710175"/>
            <a:ext cx="5459575" cy="165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One Hot Encoding</a:t>
            </a:r>
            <a:endParaRPr/>
          </a:p>
        </p:txBody>
      </p:sp>
      <p:sp>
        <p:nvSpPr>
          <p:cNvPr id="329" name="Google Shape;329;p55"/>
          <p:cNvSpPr txBox="1"/>
          <p:nvPr>
            <p:ph idx="1" type="body"/>
          </p:nvPr>
        </p:nvSpPr>
        <p:spPr>
          <a:xfrm>
            <a:off x="368400" y="704775"/>
            <a:ext cx="8232600" cy="426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One-hot encoding adalah teknik transformasi fitur yang digunakan untuk mengubah data kategorikal menjadi representasi numerik yang dapat digunakan dalam algoritma machine learning. Teknik ini sangat berguna ketika bekerja dengan data yang terdiri dari kategori atau label non-numerik.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Kategori: </a:t>
            </a:r>
            <a:r>
              <a:rPr lang="en-GB" sz="1000">
                <a:solidFill>
                  <a:schemeClr val="dk1"/>
                </a:solidFill>
              </a:rPr>
              <a:t>['Merah', 'Hijau', 'Biru']</a:t>
            </a:r>
            <a:endParaRPr sz="1000">
              <a:solidFill>
                <a:schemeClr val="dk1"/>
              </a:solidFill>
            </a:endParaRPr>
          </a:p>
          <a:p>
            <a:pPr indent="0" lvl="0" marL="0" rtl="0" algn="l">
              <a:spcBef>
                <a:spcPts val="1200"/>
              </a:spcBef>
              <a:spcAft>
                <a:spcPts val="0"/>
              </a:spcAft>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Output :</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Selection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Korelasi Pearson</a:t>
            </a:r>
            <a:endParaRPr/>
          </a:p>
        </p:txBody>
      </p:sp>
      <p:pic>
        <p:nvPicPr>
          <p:cNvPr id="340" name="Google Shape;340;p57"/>
          <p:cNvPicPr preferRelativeResize="0"/>
          <p:nvPr/>
        </p:nvPicPr>
        <p:blipFill>
          <a:blip r:embed="rId3">
            <a:alphaModFix/>
          </a:blip>
          <a:stretch>
            <a:fillRect/>
          </a:stretch>
        </p:blipFill>
        <p:spPr>
          <a:xfrm>
            <a:off x="566325" y="865325"/>
            <a:ext cx="5231503" cy="3973375"/>
          </a:xfrm>
          <a:prstGeom prst="rect">
            <a:avLst/>
          </a:prstGeom>
          <a:noFill/>
          <a:ln>
            <a:noFill/>
          </a:ln>
        </p:spPr>
      </p:pic>
      <p:sp>
        <p:nvSpPr>
          <p:cNvPr id="341" name="Google Shape;341;p57"/>
          <p:cNvSpPr txBox="1"/>
          <p:nvPr>
            <p:ph idx="1" type="body"/>
          </p:nvPr>
        </p:nvSpPr>
        <p:spPr>
          <a:xfrm>
            <a:off x="5726075" y="2682475"/>
            <a:ext cx="3226200" cy="1104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GB" sz="1000">
                <a:solidFill>
                  <a:schemeClr val="dk1"/>
                </a:solidFill>
              </a:rPr>
              <a:t>Pearson correlation coefficient hanya dapat digunakan untuk mengukur korelasi antara dua variabel numerik. Pearson correlation coefficient mengukur kekuatan dan arah hubungan linear antara dua variabel numerik. </a:t>
            </a:r>
            <a:endParaRPr sz="1000">
              <a:solidFill>
                <a:schemeClr val="dk1"/>
              </a:solidFill>
            </a:endParaRPr>
          </a:p>
        </p:txBody>
      </p:sp>
      <p:pic>
        <p:nvPicPr>
          <p:cNvPr id="342" name="Google Shape;342;p57"/>
          <p:cNvPicPr preferRelativeResize="0"/>
          <p:nvPr/>
        </p:nvPicPr>
        <p:blipFill>
          <a:blip r:embed="rId4">
            <a:alphaModFix/>
          </a:blip>
          <a:stretch>
            <a:fillRect/>
          </a:stretch>
        </p:blipFill>
        <p:spPr>
          <a:xfrm>
            <a:off x="5797825" y="1321250"/>
            <a:ext cx="2931625" cy="1204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Chi-Squared</a:t>
            </a:r>
            <a:endParaRPr/>
          </a:p>
        </p:txBody>
      </p:sp>
      <p:pic>
        <p:nvPicPr>
          <p:cNvPr id="348" name="Google Shape;348;p58"/>
          <p:cNvPicPr preferRelativeResize="0"/>
          <p:nvPr/>
        </p:nvPicPr>
        <p:blipFill>
          <a:blip r:embed="rId3">
            <a:alphaModFix/>
          </a:blip>
          <a:stretch>
            <a:fillRect/>
          </a:stretch>
        </p:blipFill>
        <p:spPr>
          <a:xfrm>
            <a:off x="537175" y="940650"/>
            <a:ext cx="4983249" cy="2153825"/>
          </a:xfrm>
          <a:prstGeom prst="rect">
            <a:avLst/>
          </a:prstGeom>
          <a:noFill/>
          <a:ln>
            <a:noFill/>
          </a:ln>
        </p:spPr>
      </p:pic>
      <p:pic>
        <p:nvPicPr>
          <p:cNvPr id="349" name="Google Shape;349;p58"/>
          <p:cNvPicPr preferRelativeResize="0"/>
          <p:nvPr/>
        </p:nvPicPr>
        <p:blipFill>
          <a:blip r:embed="rId4">
            <a:alphaModFix/>
          </a:blip>
          <a:stretch>
            <a:fillRect/>
          </a:stretch>
        </p:blipFill>
        <p:spPr>
          <a:xfrm>
            <a:off x="537175" y="3170271"/>
            <a:ext cx="5320101" cy="163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52400" y="152400"/>
            <a:ext cx="6842389"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448475" y="896100"/>
            <a:ext cx="6954275" cy="336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Recursive Feature Elimination (RFE)</a:t>
            </a:r>
            <a:endParaRPr sz="2600"/>
          </a:p>
        </p:txBody>
      </p:sp>
      <p:sp>
        <p:nvSpPr>
          <p:cNvPr id="365" name="Google Shape;365;p61"/>
          <p:cNvSpPr txBox="1"/>
          <p:nvPr>
            <p:ph idx="1" type="body"/>
          </p:nvPr>
        </p:nvSpPr>
        <p:spPr>
          <a:xfrm>
            <a:off x="694250" y="1319250"/>
            <a:ext cx="7983000" cy="2701200"/>
          </a:xfrm>
          <a:prstGeom prst="rect">
            <a:avLst/>
          </a:prstGeom>
        </p:spPr>
        <p:txBody>
          <a:bodyPr anchorCtr="0" anchor="t" bIns="91425" lIns="91425" spcFirstLastPara="1" rIns="91425" wrap="square" tIns="91425">
            <a:noAutofit/>
          </a:bodyPr>
          <a:lstStyle/>
          <a:p>
            <a:pPr indent="-330200" lvl="0" marL="457200" rtl="0" algn="l">
              <a:spcBef>
                <a:spcPts val="900"/>
              </a:spcBef>
              <a:spcAft>
                <a:spcPts val="0"/>
              </a:spcAft>
              <a:buClr>
                <a:srgbClr val="111111"/>
              </a:buClr>
              <a:buSzPts val="1600"/>
              <a:buFont typeface="Roboto"/>
              <a:buChar char="●"/>
            </a:pPr>
            <a:r>
              <a:rPr b="1" lang="en-GB" sz="1600">
                <a:solidFill>
                  <a:srgbClr val="111111"/>
                </a:solidFill>
                <a:highlight>
                  <a:srgbClr val="FFFFFF"/>
                </a:highlight>
              </a:rPr>
              <a:t>Decision Tree</a:t>
            </a:r>
            <a:r>
              <a:rPr lang="en-GB" sz="1600">
                <a:solidFill>
                  <a:srgbClr val="111111"/>
                </a:solidFill>
                <a:highlight>
                  <a:srgbClr val="FFFFFF"/>
                </a:highlight>
              </a:rPr>
              <a:t>: Mudah diinterpretasikan, cocok untuk dataset kecil hingga menengah, rentan terhadap overfitting.</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SVM</a:t>
            </a:r>
            <a:r>
              <a:rPr lang="en-GB" sz="1600">
                <a:solidFill>
                  <a:srgbClr val="111111"/>
                </a:solidFill>
                <a:highlight>
                  <a:srgbClr val="FFFFFF"/>
                </a:highlight>
              </a:rPr>
              <a:t>: Memerlukan tuning parameter, cocok untuk dataset dengan jumlah fitur yang tidak terlalu besar,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Random Forest</a:t>
            </a:r>
            <a:r>
              <a:rPr lang="en-GB" sz="1600">
                <a:solidFill>
                  <a:srgbClr val="111111"/>
                </a:solidFill>
                <a:highlight>
                  <a:srgbClr val="FFFFFF"/>
                </a:highlight>
              </a:rPr>
              <a:t>: Robust terhadap outlier, cocok untuk dataset besar dan kompleks,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Logistic Regression </a:t>
            </a:r>
            <a:r>
              <a:rPr lang="en-GB" sz="1600">
                <a:solidFill>
                  <a:srgbClr val="111111"/>
                </a:solidFill>
                <a:highlight>
                  <a:srgbClr val="FFFFFF"/>
                </a:highlight>
              </a:rPr>
              <a:t>: Mudah diinterpretasikan, cepat dan efisien untuk dataset kecil hingga mengengah, rentan terhadap overfitting jika terdapat banyak fitur</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Matematika</a:t>
            </a:r>
            <a:endParaRPr/>
          </a:p>
        </p:txBody>
      </p:sp>
      <p:pic>
        <p:nvPicPr>
          <p:cNvPr id="84" name="Google Shape;84;p17"/>
          <p:cNvPicPr preferRelativeResize="0"/>
          <p:nvPr/>
        </p:nvPicPr>
        <p:blipFill>
          <a:blip r:embed="rId3">
            <a:alphaModFix/>
          </a:blip>
          <a:stretch>
            <a:fillRect/>
          </a:stretch>
        </p:blipFill>
        <p:spPr>
          <a:xfrm>
            <a:off x="421725" y="1093925"/>
            <a:ext cx="5326450" cy="3453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Lasso Regression</a:t>
            </a:r>
            <a:endParaRPr sz="2600"/>
          </a:p>
        </p:txBody>
      </p:sp>
      <p:sp>
        <p:nvSpPr>
          <p:cNvPr id="371" name="Google Shape;371;p62"/>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Berikut adalah langkah-langkah menggunakan Lasso Regression untuk feature selection pada data time series:</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Preprocessing</a:t>
            </a:r>
            <a:r>
              <a:rPr lang="en-GB" sz="1100">
                <a:solidFill>
                  <a:schemeClr val="dk1"/>
                </a:solidFill>
              </a:rPr>
              <a:t>: Pisahkan dataset menjadi variabel fitur (X) dan target (y). Jika data time series, pastikan data sudah diurutkan berdasarkan waktu.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Resampling</a:t>
            </a:r>
            <a:r>
              <a:rPr lang="en-GB" sz="1100">
                <a:solidFill>
                  <a:schemeClr val="dk1"/>
                </a:solidFill>
              </a:rPr>
              <a:t>: Bagi dataset menjadi subset yang lebih kecil dengan menggunakan teknik resampling seperti sliding windows atau expanding windows.</a:t>
            </a:r>
            <a:endParaRPr sz="1100">
              <a:solidFill>
                <a:schemeClr val="dk1"/>
              </a:solidFill>
            </a:endParaRPr>
          </a:p>
          <a:p>
            <a:pPr indent="457200" lvl="0" marL="0" rtl="0" algn="l">
              <a:spcBef>
                <a:spcPts val="1200"/>
              </a:spcBef>
              <a:spcAft>
                <a:spcPts val="0"/>
              </a:spcAft>
              <a:buNone/>
            </a:pPr>
            <a:r>
              <a:rPr lang="en-GB" sz="1100">
                <a:solidFill>
                  <a:schemeClr val="dk1"/>
                </a:solidFill>
              </a:rPr>
              <a:t>Misalnya, dengan jendela waktu 3 hari:</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Window 1</a:t>
            </a:r>
            <a:r>
              <a:rPr lang="en-GB" sz="1100">
                <a:solidFill>
                  <a:schemeClr val="dk1"/>
                </a:solidFill>
              </a:rPr>
              <a:t>: Data hari 1, 2, 3</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2</a:t>
            </a:r>
            <a:r>
              <a:rPr lang="en-GB" sz="1100">
                <a:solidFill>
                  <a:schemeClr val="dk1"/>
                </a:solidFill>
              </a:rPr>
              <a:t>: Data hari 2, 3, 4</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3</a:t>
            </a:r>
            <a:r>
              <a:rPr lang="en-GB" sz="1100">
                <a:solidFill>
                  <a:schemeClr val="dk1"/>
                </a:solidFill>
              </a:rPr>
              <a:t>: Data hari 3, 4, 5</a:t>
            </a:r>
            <a:endParaRPr sz="1100">
              <a:solidFill>
                <a:schemeClr val="dk1"/>
              </a:solidFill>
            </a:endParaRPr>
          </a:p>
          <a:p>
            <a:pPr indent="0" lvl="0" marL="914400" rtl="0" algn="l">
              <a:spcBef>
                <a:spcPts val="120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Model Selection</a:t>
            </a:r>
            <a:r>
              <a:rPr lang="en-GB" sz="1100">
                <a:solidFill>
                  <a:schemeClr val="dk1"/>
                </a:solidFill>
              </a:rPr>
              <a:t>: Gunakan Lasso Regression sebagai model untuk melakukan feature selection.</a:t>
            </a:r>
            <a:endParaRPr b="1" sz="1600">
              <a:solidFill>
                <a:srgbClr val="11111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ARIMA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382" name="Google Shape;382;p64"/>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5"/>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Stationer dan Non-Stationer</a:t>
            </a:r>
            <a:endParaRPr/>
          </a:p>
        </p:txBody>
      </p:sp>
      <p:pic>
        <p:nvPicPr>
          <p:cNvPr id="393" name="Google Shape;393;p66"/>
          <p:cNvPicPr preferRelativeResize="0"/>
          <p:nvPr/>
        </p:nvPicPr>
        <p:blipFill>
          <a:blip r:embed="rId3">
            <a:alphaModFix/>
          </a:blip>
          <a:stretch>
            <a:fillRect/>
          </a:stretch>
        </p:blipFill>
        <p:spPr>
          <a:xfrm>
            <a:off x="1838325" y="1447800"/>
            <a:ext cx="5467350" cy="2400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Tidak Stationer pada Pola Musiman</a:t>
            </a:r>
            <a:endParaRPr sz="2600"/>
          </a:p>
        </p:txBody>
      </p:sp>
      <p:pic>
        <p:nvPicPr>
          <p:cNvPr id="399" name="Google Shape;399;p67"/>
          <p:cNvPicPr preferRelativeResize="0"/>
          <p:nvPr/>
        </p:nvPicPr>
        <p:blipFill>
          <a:blip r:embed="rId3">
            <a:alphaModFix/>
          </a:blip>
          <a:stretch>
            <a:fillRect/>
          </a:stretch>
        </p:blipFill>
        <p:spPr>
          <a:xfrm>
            <a:off x="613375" y="1415900"/>
            <a:ext cx="7458075" cy="2600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Stationeritas Data</a:t>
            </a:r>
            <a:endParaRPr sz="2600"/>
          </a:p>
        </p:txBody>
      </p:sp>
      <p:sp>
        <p:nvSpPr>
          <p:cNvPr id="405" name="Google Shape;405;p6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Untuk menguji </a:t>
            </a:r>
            <a:r>
              <a:rPr b="1" lang="en-GB" sz="1100">
                <a:solidFill>
                  <a:schemeClr val="dk1"/>
                </a:solidFill>
              </a:rPr>
              <a:t>stasioneritas</a:t>
            </a:r>
            <a:r>
              <a:rPr lang="en-GB" sz="1100">
                <a:solidFill>
                  <a:schemeClr val="dk1"/>
                </a:solidFill>
              </a:rPr>
              <a:t> data dalam analisis deret waktu, dapat digunakan </a:t>
            </a:r>
            <a:r>
              <a:rPr b="1" lang="en-GB" sz="1100">
                <a:solidFill>
                  <a:schemeClr val="dk1"/>
                </a:solidFill>
              </a:rPr>
              <a:t>uji Augmented Dickey-Fuller (ADF)</a:t>
            </a:r>
            <a:r>
              <a:rPr lang="en-GB" sz="1100">
                <a:solidFill>
                  <a:schemeClr val="dk1"/>
                </a:solidFill>
              </a:rPr>
              <a:t>. Data yang stasioner berarti bahwa statistiknya (seperti rata-rata dan varians) tidak berubah seiring waktu. Jika data tidak stasioner, perlu dilakukan transformasi (seperti diferensiasi) untuk membuatnya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H0 (Hipotesis Nol)</a:t>
            </a:r>
            <a:r>
              <a:rPr lang="en-GB" sz="1100">
                <a:solidFill>
                  <a:schemeClr val="dk1"/>
                </a:solidFill>
              </a:rPr>
              <a:t>: Data mengandung unit root, yang berarti data tidak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H1 (Hipotesis Alternatif)</a:t>
            </a:r>
            <a:r>
              <a:rPr lang="en-GB" sz="1100">
                <a:solidFill>
                  <a:schemeClr val="dk1"/>
                </a:solidFill>
              </a:rPr>
              <a:t>: Data tidak mengandung unit root, yang berarti data stasioner.</a:t>
            </a:r>
            <a:endParaRPr sz="1100">
              <a:solidFill>
                <a:schemeClr val="dk1"/>
              </a:solidFill>
            </a:endParaRPr>
          </a:p>
          <a:p>
            <a:pPr indent="0" lvl="0" marL="0" rtl="0" algn="l">
              <a:spcBef>
                <a:spcPts val="1200"/>
              </a:spcBef>
              <a:spcAft>
                <a:spcPts val="0"/>
              </a:spcAft>
              <a:buNone/>
            </a:pPr>
            <a:r>
              <a:rPr b="1" lang="en-GB" sz="1100">
                <a:solidFill>
                  <a:schemeClr val="dk1"/>
                </a:solidFill>
              </a:rPr>
              <a:t>p-value</a:t>
            </a:r>
            <a:r>
              <a:rPr lang="en-GB" sz="1100">
                <a:solidFill>
                  <a:schemeClr val="dk1"/>
                </a:solidFill>
              </a:rPr>
              <a:t>: Nilai p ini digunakan untuk menguji hipotesis nol. Jika p-value &lt; 0.05, maka kita dapat menolak hipotesis nol dan menyimpulkan bahwa data adalah stasioner.</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rPr b="1" lang="en-GB" sz="1100">
                <a:solidFill>
                  <a:schemeClr val="dk1"/>
                </a:solidFill>
              </a:rPr>
              <a:t>Kesimpulan :</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Jika p-value &lt; 0.05</a:t>
            </a:r>
            <a:r>
              <a:rPr lang="en-GB" sz="1100">
                <a:solidFill>
                  <a:schemeClr val="dk1"/>
                </a:solidFill>
              </a:rPr>
              <a:t>, Anda dapat menolak hipotesis nol dan menyimpulkan bahwa data </a:t>
            </a:r>
            <a:r>
              <a:rPr b="1" lang="en-GB" sz="1100">
                <a:solidFill>
                  <a:schemeClr val="dk1"/>
                </a:solidFill>
              </a:rPr>
              <a:t>stasioner</a:t>
            </a:r>
            <a:r>
              <a:rPr lang="en-GB"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Jika p-value &gt; 0.05</a:t>
            </a:r>
            <a:r>
              <a:rPr lang="en-GB" sz="1100">
                <a:solidFill>
                  <a:schemeClr val="dk1"/>
                </a:solidFill>
              </a:rPr>
              <a:t>, Anda gagal menolak hipotesis nol dan menyimpulkan bahwa data </a:t>
            </a:r>
            <a:r>
              <a:rPr b="1" lang="en-GB" sz="1100">
                <a:solidFill>
                  <a:schemeClr val="dk1"/>
                </a:solidFill>
              </a:rPr>
              <a:t>tidak stasioner</a:t>
            </a:r>
            <a:r>
              <a:rPr lang="en-GB" sz="1100">
                <a:solidFill>
                  <a:schemeClr val="dk1"/>
                </a:solidFill>
              </a:rPr>
              <a:t>.</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Perbedaan Model AR dan Model MA</a:t>
            </a:r>
            <a:endParaRPr sz="2600"/>
          </a:p>
        </p:txBody>
      </p:sp>
      <p:pic>
        <p:nvPicPr>
          <p:cNvPr id="411" name="Google Shape;411;p69"/>
          <p:cNvPicPr preferRelativeResize="0"/>
          <p:nvPr/>
        </p:nvPicPr>
        <p:blipFill>
          <a:blip r:embed="rId3">
            <a:alphaModFix/>
          </a:blip>
          <a:stretch>
            <a:fillRect/>
          </a:stretch>
        </p:blipFill>
        <p:spPr>
          <a:xfrm>
            <a:off x="381000" y="1017725"/>
            <a:ext cx="8064351" cy="3650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417" name="Google Shape;417;p70"/>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Cut Off</a:t>
            </a:r>
            <a:endParaRPr sz="2600"/>
          </a:p>
        </p:txBody>
      </p:sp>
      <p:pic>
        <p:nvPicPr>
          <p:cNvPr id="423" name="Google Shape;423;p71"/>
          <p:cNvPicPr preferRelativeResize="0"/>
          <p:nvPr/>
        </p:nvPicPr>
        <p:blipFill>
          <a:blip r:embed="rId3">
            <a:alphaModFix/>
          </a:blip>
          <a:stretch>
            <a:fillRect/>
          </a:stretch>
        </p:blipFill>
        <p:spPr>
          <a:xfrm>
            <a:off x="1357350" y="1280925"/>
            <a:ext cx="6600899" cy="310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657300" y="1628700"/>
            <a:ext cx="7962900" cy="1552575"/>
          </a:xfrm>
          <a:prstGeom prst="rect">
            <a:avLst/>
          </a:prstGeom>
          <a:noFill/>
          <a:ln>
            <a:noFill/>
          </a:ln>
        </p:spPr>
      </p:pic>
      <p:sp>
        <p:nvSpPr>
          <p:cNvPr id="90" name="Google Shape;90;p18"/>
          <p:cNvSpPr txBox="1"/>
          <p:nvPr>
            <p:ph idx="1" type="body"/>
          </p:nvPr>
        </p:nvSpPr>
        <p:spPr>
          <a:xfrm>
            <a:off x="464100" y="3461150"/>
            <a:ext cx="85206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means that in one complete pass through your dataset (one epoch), the training process will iterate through 50 batches.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Dies Down</a:t>
            </a:r>
            <a:endParaRPr sz="2600"/>
          </a:p>
        </p:txBody>
      </p:sp>
      <p:pic>
        <p:nvPicPr>
          <p:cNvPr id="429" name="Google Shape;429;p72"/>
          <p:cNvPicPr preferRelativeResize="0"/>
          <p:nvPr/>
        </p:nvPicPr>
        <p:blipFill>
          <a:blip r:embed="rId3">
            <a:alphaModFix/>
          </a:blip>
          <a:stretch>
            <a:fillRect/>
          </a:stretch>
        </p:blipFill>
        <p:spPr>
          <a:xfrm>
            <a:off x="988550" y="1311475"/>
            <a:ext cx="7148250" cy="286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35" name="Google Shape;435;p73"/>
          <p:cNvPicPr preferRelativeResize="0"/>
          <p:nvPr/>
        </p:nvPicPr>
        <p:blipFill>
          <a:blip r:embed="rId3">
            <a:alphaModFix/>
          </a:blip>
          <a:stretch>
            <a:fillRect/>
          </a:stretch>
        </p:blipFill>
        <p:spPr>
          <a:xfrm>
            <a:off x="482450" y="1131350"/>
            <a:ext cx="7758325" cy="356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41" name="Google Shape;441;p74"/>
          <p:cNvPicPr preferRelativeResize="0"/>
          <p:nvPr/>
        </p:nvPicPr>
        <p:blipFill>
          <a:blip r:embed="rId3">
            <a:alphaModFix/>
          </a:blip>
          <a:stretch>
            <a:fillRect/>
          </a:stretch>
        </p:blipFill>
        <p:spPr>
          <a:xfrm>
            <a:off x="444600" y="1170125"/>
            <a:ext cx="4767901" cy="3356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SARIMA</a:t>
            </a:r>
            <a:endParaRPr sz="2600"/>
          </a:p>
        </p:txBody>
      </p:sp>
      <p:pic>
        <p:nvPicPr>
          <p:cNvPr id="447" name="Google Shape;447;p75"/>
          <p:cNvPicPr preferRelativeResize="0"/>
          <p:nvPr/>
        </p:nvPicPr>
        <p:blipFill>
          <a:blip r:embed="rId3">
            <a:alphaModFix/>
          </a:blip>
          <a:stretch>
            <a:fillRect/>
          </a:stretch>
        </p:blipFill>
        <p:spPr>
          <a:xfrm>
            <a:off x="1616050" y="1024950"/>
            <a:ext cx="6383173"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Non Musiman</a:t>
            </a:r>
            <a:endParaRPr sz="2600"/>
          </a:p>
        </p:txBody>
      </p:sp>
      <p:pic>
        <p:nvPicPr>
          <p:cNvPr id="453" name="Google Shape;453;p76"/>
          <p:cNvPicPr preferRelativeResize="0"/>
          <p:nvPr/>
        </p:nvPicPr>
        <p:blipFill rotWithShape="1">
          <a:blip r:embed="rId3">
            <a:alphaModFix/>
          </a:blip>
          <a:srcRect b="0" l="0" r="0" t="16065"/>
          <a:stretch/>
        </p:blipFill>
        <p:spPr>
          <a:xfrm>
            <a:off x="1890175" y="1419925"/>
            <a:ext cx="5667375" cy="2802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Musiman</a:t>
            </a:r>
            <a:endParaRPr sz="2600"/>
          </a:p>
        </p:txBody>
      </p:sp>
      <p:pic>
        <p:nvPicPr>
          <p:cNvPr id="459" name="Google Shape;459;p77"/>
          <p:cNvPicPr preferRelativeResize="0"/>
          <p:nvPr/>
        </p:nvPicPr>
        <p:blipFill rotWithShape="1">
          <a:blip r:embed="rId3">
            <a:alphaModFix/>
          </a:blip>
          <a:srcRect b="2931" l="605" r="1719" t="10081"/>
          <a:stretch/>
        </p:blipFill>
        <p:spPr>
          <a:xfrm>
            <a:off x="1648075" y="1250375"/>
            <a:ext cx="6048000" cy="304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768900" y="445025"/>
            <a:ext cx="77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Mengidentifikasi Efek Musiman dengan ACF</a:t>
            </a:r>
            <a:endParaRPr sz="2600"/>
          </a:p>
        </p:txBody>
      </p:sp>
      <p:sp>
        <p:nvSpPr>
          <p:cNvPr id="465" name="Google Shape;465;p7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ACF</a:t>
            </a:r>
            <a:r>
              <a:rPr lang="en-GB" sz="1100">
                <a:solidFill>
                  <a:schemeClr val="dk1"/>
                </a:solidFill>
              </a:rPr>
              <a:t> mengukur korelasi antar data pada lag yang berbeda. Untuk data musiman, pola yang berulang setiap periode tertentu akan terlihat sebagai </a:t>
            </a:r>
            <a:r>
              <a:rPr b="1" lang="en-GB" sz="1100">
                <a:solidFill>
                  <a:schemeClr val="dk1"/>
                </a:solidFill>
              </a:rPr>
              <a:t>puncak signifikan</a:t>
            </a:r>
            <a:r>
              <a:rPr lang="en-GB" sz="1100">
                <a:solidFill>
                  <a:schemeClr val="dk1"/>
                </a:solidFill>
              </a:rPr>
              <a:t> pada lag yang kelipatan dari periode musiman.</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Contohnya: Jika data memiliki pola musiman dengan periode 12 (misalnya, data bulanan), ACF akan menunjukkan puncak signifikan pada lag 12, 24, 36, dan seterusnya.</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Efek musiman sering muncul sebagai </a:t>
            </a:r>
            <a:r>
              <a:rPr b="1" lang="en-GB" sz="1100">
                <a:solidFill>
                  <a:schemeClr val="dk1"/>
                </a:solidFill>
              </a:rPr>
              <a:t>pola periodik</a:t>
            </a:r>
            <a:r>
              <a:rPr lang="en-GB" sz="1100">
                <a:solidFill>
                  <a:schemeClr val="dk1"/>
                </a:solidFill>
              </a:rPr>
              <a:t> pada plot ACF, menunjukkan bahwa nilai data pada waktu tertentu berkorelasi kuat dengan nilai data pada waktu.</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ARIMAX</a:t>
            </a:r>
            <a:endParaRPr sz="2600"/>
          </a:p>
        </p:txBody>
      </p:sp>
      <p:pic>
        <p:nvPicPr>
          <p:cNvPr id="471" name="Google Shape;471;p79"/>
          <p:cNvPicPr preferRelativeResize="0"/>
          <p:nvPr/>
        </p:nvPicPr>
        <p:blipFill>
          <a:blip r:embed="rId3">
            <a:alphaModFix/>
          </a:blip>
          <a:stretch>
            <a:fillRect/>
          </a:stretch>
        </p:blipFill>
        <p:spPr>
          <a:xfrm>
            <a:off x="2391150" y="1017725"/>
            <a:ext cx="4529958"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ARIMA dan ARIMAX</a:t>
            </a:r>
            <a:endParaRPr sz="2600"/>
          </a:p>
        </p:txBody>
      </p:sp>
      <p:cxnSp>
        <p:nvCxnSpPr>
          <p:cNvPr id="477" name="Google Shape;477;p80"/>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pic>
        <p:nvPicPr>
          <p:cNvPr id="478" name="Google Shape;478;p80"/>
          <p:cNvPicPr preferRelativeResize="0"/>
          <p:nvPr/>
        </p:nvPicPr>
        <p:blipFill>
          <a:blip r:embed="rId3">
            <a:alphaModFix/>
          </a:blip>
          <a:stretch>
            <a:fillRect/>
          </a:stretch>
        </p:blipFill>
        <p:spPr>
          <a:xfrm>
            <a:off x="114200" y="1131800"/>
            <a:ext cx="3949551" cy="3007524"/>
          </a:xfrm>
          <a:prstGeom prst="rect">
            <a:avLst/>
          </a:prstGeom>
          <a:noFill/>
          <a:ln>
            <a:noFill/>
          </a:ln>
        </p:spPr>
      </p:pic>
      <p:pic>
        <p:nvPicPr>
          <p:cNvPr id="479" name="Google Shape;479;p80"/>
          <p:cNvPicPr preferRelativeResize="0"/>
          <p:nvPr/>
        </p:nvPicPr>
        <p:blipFill>
          <a:blip r:embed="rId4">
            <a:alphaModFix/>
          </a:blip>
          <a:stretch>
            <a:fillRect/>
          </a:stretch>
        </p:blipFill>
        <p:spPr>
          <a:xfrm>
            <a:off x="4345500" y="1017725"/>
            <a:ext cx="4347100" cy="1812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SARIMA dan SARIMAX</a:t>
            </a:r>
            <a:endParaRPr sz="2600"/>
          </a:p>
        </p:txBody>
      </p:sp>
      <p:pic>
        <p:nvPicPr>
          <p:cNvPr id="485" name="Google Shape;485;p81"/>
          <p:cNvPicPr preferRelativeResize="0"/>
          <p:nvPr/>
        </p:nvPicPr>
        <p:blipFill>
          <a:blip r:embed="rId3">
            <a:alphaModFix/>
          </a:blip>
          <a:stretch>
            <a:fillRect/>
          </a:stretch>
        </p:blipFill>
        <p:spPr>
          <a:xfrm>
            <a:off x="2498925" y="1116475"/>
            <a:ext cx="4225341"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a:t>
            </a:r>
            <a:endParaRPr/>
          </a:p>
        </p:txBody>
      </p:sp>
      <p:pic>
        <p:nvPicPr>
          <p:cNvPr id="96" name="Google Shape;96;p19"/>
          <p:cNvPicPr preferRelativeResize="0"/>
          <p:nvPr/>
        </p:nvPicPr>
        <p:blipFill>
          <a:blip r:embed="rId3">
            <a:alphaModFix/>
          </a:blip>
          <a:stretch>
            <a:fillRect/>
          </a:stretch>
        </p:blipFill>
        <p:spPr>
          <a:xfrm>
            <a:off x="1605125" y="1947525"/>
            <a:ext cx="6715125" cy="790575"/>
          </a:xfrm>
          <a:prstGeom prst="rect">
            <a:avLst/>
          </a:prstGeom>
          <a:noFill/>
          <a:ln>
            <a:noFill/>
          </a:ln>
        </p:spPr>
      </p:pic>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a:t>
            </a:r>
            <a:r>
              <a:rPr lang="en-GB"/>
              <a:t>etrik yang sering digunakan untuk mengukur performa model klasifikasi biner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S</a:t>
            </a:r>
            <a:r>
              <a:rPr lang="en-GB" sz="2600">
                <a:solidFill>
                  <a:srgbClr val="111111"/>
                </a:solidFill>
                <a:highlight>
                  <a:srgbClr val="FFFFFF"/>
                </a:highlight>
              </a:rPr>
              <a:t>ARIMA dan SARIMAX</a:t>
            </a:r>
            <a:endParaRPr sz="2600"/>
          </a:p>
        </p:txBody>
      </p:sp>
      <p:pic>
        <p:nvPicPr>
          <p:cNvPr id="491" name="Google Shape;491;p82"/>
          <p:cNvPicPr preferRelativeResize="0"/>
          <p:nvPr/>
        </p:nvPicPr>
        <p:blipFill>
          <a:blip r:embed="rId3">
            <a:alphaModFix/>
          </a:blip>
          <a:stretch>
            <a:fillRect/>
          </a:stretch>
        </p:blipFill>
        <p:spPr>
          <a:xfrm>
            <a:off x="152400" y="1246325"/>
            <a:ext cx="4101901" cy="3260026"/>
          </a:xfrm>
          <a:prstGeom prst="rect">
            <a:avLst/>
          </a:prstGeom>
          <a:noFill/>
          <a:ln>
            <a:noFill/>
          </a:ln>
        </p:spPr>
      </p:pic>
      <p:pic>
        <p:nvPicPr>
          <p:cNvPr id="492" name="Google Shape;492;p82"/>
          <p:cNvPicPr preferRelativeResize="0"/>
          <p:nvPr/>
        </p:nvPicPr>
        <p:blipFill>
          <a:blip r:embed="rId4">
            <a:alphaModFix/>
          </a:blip>
          <a:stretch>
            <a:fillRect/>
          </a:stretch>
        </p:blipFill>
        <p:spPr>
          <a:xfrm>
            <a:off x="4284975" y="1246325"/>
            <a:ext cx="4571843" cy="1665525"/>
          </a:xfrm>
          <a:prstGeom prst="rect">
            <a:avLst/>
          </a:prstGeom>
          <a:noFill/>
          <a:ln>
            <a:noFill/>
          </a:ln>
        </p:spPr>
      </p:pic>
      <p:cxnSp>
        <p:nvCxnSpPr>
          <p:cNvPr id="493" name="Google Shape;493;p82"/>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499" name="Google Shape;499;p83"/>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292100" lvl="0" marL="457200" rtl="0" algn="l">
              <a:spcBef>
                <a:spcPts val="1400"/>
              </a:spcBef>
              <a:spcAft>
                <a:spcPts val="0"/>
              </a:spcAft>
              <a:buClr>
                <a:schemeClr val="dk1"/>
              </a:buClr>
              <a:buSzPts val="1000"/>
              <a:buAutoNum type="arabicPeriod"/>
            </a:pPr>
            <a:r>
              <a:rPr b="1" lang="en-GB" sz="1000">
                <a:solidFill>
                  <a:schemeClr val="dk1"/>
                </a:solidFill>
              </a:rPr>
              <a:t>Identifikasi Data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Periksa Musiman:</a:t>
            </a:r>
            <a:r>
              <a:rPr lang="en-GB" sz="1000">
                <a:solidFill>
                  <a:schemeClr val="dk1"/>
                </a:solidFill>
              </a:rPr>
              <a:t> Periksa apakah data memiliki pola musiman, misalnya pola berulang setiap bulan, kuartal, atau tahun. Ini menentukan nilai </a:t>
            </a:r>
            <a:r>
              <a:rPr b="1" lang="en-GB" sz="1000">
                <a:solidFill>
                  <a:schemeClr val="dk1"/>
                </a:solidFill>
              </a:rPr>
              <a:t>periode musiman </a:t>
            </a:r>
            <a:r>
              <a:rPr b="1" lang="en-GB" sz="1000">
                <a:solidFill>
                  <a:schemeClr val="dk1"/>
                </a:solidFill>
              </a:rPr>
              <a:t>(s</a:t>
            </a:r>
            <a:r>
              <a:rPr b="1" lang="en-GB" sz="1000">
                <a:solidFill>
                  <a:schemeClr val="dk1"/>
                </a:solidFill>
              </a:rPr>
              <a:t>)</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Ubah Stasioner:</a:t>
            </a:r>
            <a:r>
              <a:rPr lang="en-GB" sz="1000">
                <a:solidFill>
                  <a:schemeClr val="dk1"/>
                </a:solidFill>
              </a:rPr>
              <a:t> Jika data menunjukkan tren atau musiman yang kuat, lakukan differencing:</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Non-musiman differencing (d)</a:t>
            </a:r>
            <a:r>
              <a:rPr lang="en-GB" sz="1000">
                <a:solidFill>
                  <a:schemeClr val="dk1"/>
                </a:solidFill>
              </a:rPr>
              <a:t>: Lakukan jika data menunjukkan tren non-musiman.</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Musiman differencing (D)</a:t>
            </a:r>
            <a:r>
              <a:rPr lang="en-GB" sz="1000">
                <a:solidFill>
                  <a:schemeClr val="dk1"/>
                </a:solidFill>
              </a:rPr>
              <a:t>: Lakukan jika pola musiman terlihat tetapi data belum stasioner.</a:t>
            </a:r>
            <a:endParaRPr sz="1000">
              <a:solidFill>
                <a:schemeClr val="dk1"/>
              </a:solidFill>
            </a:endParaRPr>
          </a:p>
          <a:p>
            <a:pPr indent="0" lvl="0" marL="0" rtl="0" algn="just">
              <a:lnSpc>
                <a:spcPct val="106999"/>
              </a:lnSpc>
              <a:spcBef>
                <a:spcPts val="1200"/>
              </a:spcBef>
              <a:spcAft>
                <a:spcPts val="0"/>
              </a:spcAft>
              <a:buNone/>
            </a:pPr>
            <a:r>
              <a:t/>
            </a:r>
            <a:endParaRPr b="1" sz="1000">
              <a:solidFill>
                <a:schemeClr val="dk1"/>
              </a:solidFill>
            </a:endParaRPr>
          </a:p>
          <a:p>
            <a:pPr indent="-292100" lvl="0" marL="457200" rtl="0" algn="l">
              <a:spcBef>
                <a:spcPts val="1400"/>
              </a:spcBef>
              <a:spcAft>
                <a:spcPts val="0"/>
              </a:spcAft>
              <a:buClr>
                <a:schemeClr val="dk1"/>
              </a:buClr>
              <a:buSzPts val="1000"/>
              <a:buAutoNum type="arabicPeriod"/>
            </a:pPr>
            <a:r>
              <a:rPr b="1" lang="en-GB" sz="1000">
                <a:solidFill>
                  <a:schemeClr val="dk1"/>
                </a:solidFill>
              </a:rPr>
              <a:t>Tentukan Parameter Non-musiman (p,d,q)</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Plot ACF dan PACF:</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Jika ada penurunan yang lambat, data mungkin memerlukan differencing (d&gt;0).</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ACF untuk menentukan </a:t>
            </a:r>
            <a:r>
              <a:rPr b="1" lang="en-GB" sz="1000">
                <a:solidFill>
                  <a:schemeClr val="dk1"/>
                </a:solidFill>
              </a:rPr>
              <a:t>MA (q)</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PACF untuk menentukan </a:t>
            </a:r>
            <a:r>
              <a:rPr b="1" lang="en-GB" sz="1000">
                <a:solidFill>
                  <a:schemeClr val="dk1"/>
                </a:solidFill>
              </a:rPr>
              <a:t>AR (p)</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Cobalah Nilai Kecil:</a:t>
            </a:r>
            <a:r>
              <a:rPr lang="en-GB" sz="1000">
                <a:solidFill>
                  <a:schemeClr val="dk1"/>
                </a:solidFill>
              </a:rPr>
              <a:t> Biasanya ppp dan qqq dimulai dari nilai kecil (0, 1, atau 2) dan ditingkatkan sesuai kebutuhan.</a:t>
            </a:r>
            <a:endParaRPr b="1" sz="1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505" name="Google Shape;505;p84"/>
          <p:cNvSpPr txBox="1"/>
          <p:nvPr>
            <p:ph idx="1" type="body"/>
          </p:nvPr>
        </p:nvSpPr>
        <p:spPr>
          <a:xfrm>
            <a:off x="694250" y="1319250"/>
            <a:ext cx="7983000" cy="3640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chemeClr val="dk1"/>
                </a:solidFill>
              </a:rPr>
              <a:t>3. Tentukan Parameter Musiman (P,D,Q,s)</a:t>
            </a:r>
            <a:endParaRPr b="1"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ACF dan PACF pada Lag Musiman:</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Periksa ACF untuk lag yang merupakan kelipatan dari periode musiman (s).</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Puncak signifikan pada lag s,2s,3s, dst., menunjukkan efek musiman.</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ACF untuk menentukan Q (musiman MA) dan PACF untuk menentukan P (musiman AR).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Musiman Differencing (DDD):</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Jika data tidak stasioner dalam musiman, coba differencing musiman dengan lag s.</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4.</a:t>
            </a:r>
            <a:r>
              <a:rPr lang="en-GB" sz="1000">
                <a:solidFill>
                  <a:schemeClr val="dk1"/>
                </a:solidFill>
              </a:rPr>
              <a:t> </a:t>
            </a:r>
            <a:r>
              <a:rPr b="1" lang="en-GB" sz="1000">
                <a:solidFill>
                  <a:schemeClr val="dk1"/>
                </a:solidFill>
              </a:rPr>
              <a:t>Evaluasi Model dengan Kriteria Statistik</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Setelah menentukan nilai awal (p,d,q,P,D,Q,s), lakukan evaluasi model:</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Kriteria Informasi: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t>
            </a:r>
            <a:r>
              <a:rPr b="1" lang="en-GB" sz="1000">
                <a:solidFill>
                  <a:schemeClr val="dk1"/>
                </a:solidFill>
              </a:rPr>
              <a:t>AIC</a:t>
            </a:r>
            <a:r>
              <a:rPr lang="en-GB" sz="1000">
                <a:solidFill>
                  <a:schemeClr val="dk1"/>
                </a:solidFill>
              </a:rPr>
              <a:t> (Akaike Information Criterion) atau </a:t>
            </a:r>
            <a:r>
              <a:rPr b="1" lang="en-GB" sz="1000">
                <a:solidFill>
                  <a:schemeClr val="dk1"/>
                </a:solidFill>
              </a:rPr>
              <a:t>BIC</a:t>
            </a:r>
            <a:r>
              <a:rPr lang="en-GB" sz="1000">
                <a:solidFill>
                  <a:schemeClr val="dk1"/>
                </a:solidFill>
              </a:rPr>
              <a:t> (Bayesian Information Criterion) untuk memilih model terbaik.</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Residunya:</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Residual model harus menyerupai white noise (tidak ada pola yang tersisa).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Validasi: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Bandingkan hasil prediksi dengan data aktual untuk memastikan model cocok.</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Order P dan Q</a:t>
            </a:r>
            <a:endParaRPr sz="2600"/>
          </a:p>
        </p:txBody>
      </p:sp>
      <p:pic>
        <p:nvPicPr>
          <p:cNvPr id="511" name="Google Shape;511;p85"/>
          <p:cNvPicPr preferRelativeResize="0"/>
          <p:nvPr/>
        </p:nvPicPr>
        <p:blipFill>
          <a:blip r:embed="rId3">
            <a:alphaModFix/>
          </a:blip>
          <a:stretch>
            <a:fillRect/>
          </a:stretch>
        </p:blipFill>
        <p:spPr>
          <a:xfrm>
            <a:off x="872950" y="1062800"/>
            <a:ext cx="5995275" cy="37229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17" name="Google Shape;517;p86"/>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Clr>
                <a:schemeClr val="dk1"/>
              </a:buClr>
              <a:buSzPts val="1100"/>
              <a:buFont typeface="Arial"/>
              <a:buNone/>
            </a:pPr>
            <a:r>
              <a:rPr b="1" lang="en-GB" sz="1200">
                <a:solidFill>
                  <a:schemeClr val="dk1"/>
                </a:solidFill>
              </a:rPr>
              <a:t>Ljung-Box Test</a:t>
            </a:r>
            <a:r>
              <a:rPr lang="en-GB" sz="1200">
                <a:solidFill>
                  <a:schemeClr val="dk1"/>
                </a:solidFill>
              </a:rPr>
              <a:t> : Nilai p-value &gt; 0.05 menunjukkan bahwa model sudah baik dalam menangkap autocorrelation, p-value ≤ 0.05 menunjukkan adanya pola yang tidak tertangkap.</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Tujuan: Memeriksa apakah residuals menunjukkan autocorrelation.</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P-Value &gt; 0.05:</a:t>
            </a:r>
            <a:r>
              <a:rPr lang="en-GB" sz="1200">
                <a:solidFill>
                  <a:schemeClr val="dk1"/>
                </a:solidFill>
              </a:rPr>
              <a:t> Residuals dapat dianggap sebagai white noise, dan model telah menangkap pola dalam data dengan baik.</a:t>
            </a:r>
            <a:endParaRPr sz="1200">
              <a:solidFill>
                <a:schemeClr val="dk1"/>
              </a:solidFill>
            </a:endParaRPr>
          </a:p>
          <a:p>
            <a:pPr indent="0" lvl="0" marL="0" rtl="0" algn="just">
              <a:lnSpc>
                <a:spcPct val="106999"/>
              </a:lnSpc>
              <a:spcBef>
                <a:spcPts val="800"/>
              </a:spcBef>
              <a:spcAft>
                <a:spcPts val="800"/>
              </a:spcAft>
              <a:buNone/>
            </a:pPr>
            <a:r>
              <a:rPr b="1" lang="en-GB" sz="1200">
                <a:solidFill>
                  <a:schemeClr val="dk1"/>
                </a:solidFill>
              </a:rPr>
              <a:t>P-Value ≤ 0.05:</a:t>
            </a:r>
            <a:r>
              <a:rPr lang="en-GB" sz="1200">
                <a:solidFill>
                  <a:schemeClr val="dk1"/>
                </a:solidFill>
              </a:rPr>
              <a:t> Ada bukti bahwa residuals tidak white noise. Model mungkin belum sepenuhnya menangkap pola dalam data, dan mungkin perlu diperbaiki.</a:t>
            </a:r>
            <a:endParaRPr sz="12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7"/>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3" name="Google Shape;523;p87"/>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Jarque-Bera Test </a:t>
            </a:r>
            <a:r>
              <a:rPr lang="en-GB" sz="1200">
                <a:solidFill>
                  <a:schemeClr val="dk1"/>
                </a:solidFill>
              </a:rPr>
              <a:t>: Nilai p-value &gt; 0.05 menunjukkan bahwa residuals mengikuti distribusi normal, p-value ≤ 0.05 menunjukkan adanya deviasi dari normalitas.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mengikuti distribusi normal.</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dapat dianggap mengikuti distribusi normal.</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mengikuti distribusi normal. Model mungkin perlu disesuaikan atau dikaji ulang.</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9" name="Google Shape;529;p8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Breusch-Pagan</a:t>
            </a:r>
            <a:r>
              <a:rPr lang="en-GB" sz="1200">
                <a:solidFill>
                  <a:schemeClr val="dk1"/>
                </a:solidFill>
              </a:rPr>
              <a:t> </a:t>
            </a:r>
            <a:r>
              <a:rPr b="1" lang="en-GB" sz="1200">
                <a:solidFill>
                  <a:schemeClr val="dk1"/>
                </a:solidFill>
              </a:rPr>
              <a:t>Test</a:t>
            </a:r>
            <a:r>
              <a:rPr lang="en-GB" sz="1200">
                <a:solidFill>
                  <a:schemeClr val="dk1"/>
                </a:solidFill>
              </a:rPr>
              <a:t> </a:t>
            </a:r>
            <a:r>
              <a:rPr b="1" lang="en-GB" sz="1200">
                <a:solidFill>
                  <a:schemeClr val="dk1"/>
                </a:solidFill>
              </a:rPr>
              <a:t>(Homoskedastisitas) </a:t>
            </a:r>
            <a:r>
              <a:rPr lang="en-GB" sz="1200">
                <a:solidFill>
                  <a:schemeClr val="dk1"/>
                </a:solidFill>
              </a:rPr>
              <a:t>: Nilai p-value &gt; 0.05 menunjukkan bahwa variansi residuals konstan, p-value ≤ 0.05 menunjukkan adanya heteroskedastisitas.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memiliki variansi yang konstan.</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memiliki variansi yang konstan.</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memiliki variansi yang konstan. Ini bisa menunjukkan bahwa model mungkin tidak sepenuhnya sesuai dan heteroskedastisitas perlu diperbaiki.</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35" name="Google Shape;535;p89"/>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Durbin-Watson Test</a:t>
            </a:r>
            <a:r>
              <a:rPr lang="en-GB" sz="1200">
                <a:solidFill>
                  <a:schemeClr val="dk1"/>
                </a:solidFill>
              </a:rPr>
              <a:t> : Nilai sekitar 2 menunjukkan tidak ada autokorelasi, nilai jauh dari 2 menunjukkan adanya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mengalami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Durbin-Watson Statistic:</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sekitar 2 menunjukkan tidak ada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0 menunjukkan autokorelasi positif.</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4 menunjukkan autokorelasi negatif.</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Ensamble Methode</a:t>
            </a:r>
            <a:endParaRPr sz="2600"/>
          </a:p>
        </p:txBody>
      </p:sp>
      <p:sp>
        <p:nvSpPr>
          <p:cNvPr id="541" name="Google Shape;541;p90"/>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GB" sz="1200">
                <a:solidFill>
                  <a:schemeClr val="dk1"/>
                </a:solidFill>
              </a:rPr>
              <a:t>Ensemble method pada ARIMA (Auto-Regressive Integrated Moving Average) adalah teknik yang menggabungkan beberapa model ARIMA untuk meningkatkan akurasi prediksi. Alih-alih mengandalkan satu model ARIMA, ensemble method menggabungkan prediksi dari beberapa model untuk menghasilkan prediksi yang lebih robust dan handal.</a:t>
            </a:r>
            <a:endParaRPr sz="1200">
              <a:solidFill>
                <a:schemeClr val="dk1"/>
              </a:solidFill>
            </a:endParaRPr>
          </a:p>
          <a:p>
            <a:pPr indent="0" lvl="0" marL="0" rtl="0" algn="just">
              <a:spcBef>
                <a:spcPts val="1200"/>
              </a:spcBef>
              <a:spcAft>
                <a:spcPts val="0"/>
              </a:spcAft>
              <a:buClr>
                <a:schemeClr val="dk1"/>
              </a:buClr>
              <a:buSzPts val="1100"/>
              <a:buFont typeface="Arial"/>
              <a:buNone/>
            </a:pPr>
            <a:r>
              <a:rPr lang="en-GB" sz="1200">
                <a:solidFill>
                  <a:schemeClr val="dk1"/>
                </a:solidFill>
              </a:rPr>
              <a:t>Beberapa pendekatan ensemble yang bisa digunakan pada model ARIMA antara lain:</a:t>
            </a:r>
            <a:endParaRPr sz="1200">
              <a:solidFill>
                <a:schemeClr val="dk1"/>
              </a:solidFill>
            </a:endParaRPr>
          </a:p>
          <a:p>
            <a:pPr indent="-304800" lvl="0" marL="457200" rtl="0" algn="just">
              <a:spcBef>
                <a:spcPts val="1200"/>
              </a:spcBef>
              <a:spcAft>
                <a:spcPts val="0"/>
              </a:spcAft>
              <a:buClr>
                <a:schemeClr val="dk1"/>
              </a:buClr>
              <a:buSzPts val="1200"/>
              <a:buAutoNum type="alphaLcPeriod"/>
            </a:pPr>
            <a:r>
              <a:rPr b="1" lang="en-GB" sz="1200">
                <a:solidFill>
                  <a:schemeClr val="dk1"/>
                </a:solidFill>
              </a:rPr>
              <a:t>Bagging (Bootstrap Aggregating)</a:t>
            </a:r>
            <a:r>
              <a:rPr lang="en-GB" sz="1200">
                <a:solidFill>
                  <a:schemeClr val="dk1"/>
                </a:solidFill>
              </a:rPr>
              <a:t>: Menggunakan bootstrap sampling untuk membuat beberapa dataset pelatihan, melatih model ARIMA pada setiap dataset, dan menggabungkan hasil prediksi.</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Boosting</a:t>
            </a:r>
            <a:r>
              <a:rPr lang="en-GB" sz="1200">
                <a:solidFill>
                  <a:schemeClr val="dk1"/>
                </a:solidFill>
              </a:rPr>
              <a:t>: Membuat model ARIMA secara berurutan, di mana setiap model baru mencoba untuk mengoreksi kesalahan prediksi dari model sebelumnya.</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Stacking</a:t>
            </a:r>
            <a:r>
              <a:rPr lang="en-GB" sz="1200">
                <a:solidFill>
                  <a:schemeClr val="dk1"/>
                </a:solidFill>
              </a:rPr>
              <a:t>: Menggabungkan prediksi dari beberapa model ARIMA dengan menggunakan model lain sebagai meta-model untuk menghasilkan prediksi akhir.</a:t>
            </a:r>
            <a:endParaRPr sz="1200">
              <a:solidFill>
                <a:schemeClr val="dk1"/>
              </a:solidFill>
            </a:endParaRPr>
          </a:p>
          <a:p>
            <a:pPr indent="0" lvl="0" marL="0" rtl="0" algn="just">
              <a:lnSpc>
                <a:spcPct val="106999"/>
              </a:lnSpc>
              <a:spcBef>
                <a:spcPts val="1200"/>
              </a:spcBef>
              <a:spcAft>
                <a:spcPts val="800"/>
              </a:spcAft>
              <a:buNone/>
            </a:pPr>
            <a:r>
              <a:t/>
            </a:r>
            <a:endParaRPr b="1" sz="12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LSTM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RMSE dan MSE</a:t>
            </a:r>
            <a:endParaRPr/>
          </a:p>
        </p:txBody>
      </p:sp>
      <p:sp>
        <p:nvSpPr>
          <p:cNvPr id="103" name="Google Shape;103;p20"/>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untuk mengukur kesalahan dalam masalah regresi.</a:t>
            </a:r>
            <a:endParaRPr/>
          </a:p>
        </p:txBody>
      </p:sp>
      <p:pic>
        <p:nvPicPr>
          <p:cNvPr id="104" name="Google Shape;104;p20"/>
          <p:cNvPicPr preferRelativeResize="0"/>
          <p:nvPr/>
        </p:nvPicPr>
        <p:blipFill>
          <a:blip r:embed="rId3">
            <a:alphaModFix/>
          </a:blip>
          <a:stretch>
            <a:fillRect/>
          </a:stretch>
        </p:blipFill>
        <p:spPr>
          <a:xfrm>
            <a:off x="3073600" y="1807425"/>
            <a:ext cx="2676525" cy="971550"/>
          </a:xfrm>
          <a:prstGeom prst="rect">
            <a:avLst/>
          </a:prstGeom>
          <a:noFill/>
          <a:ln>
            <a:noFill/>
          </a:ln>
        </p:spPr>
      </p:pic>
      <p:pic>
        <p:nvPicPr>
          <p:cNvPr id="105" name="Google Shape;105;p20"/>
          <p:cNvPicPr preferRelativeResize="0"/>
          <p:nvPr/>
        </p:nvPicPr>
        <p:blipFill>
          <a:blip r:embed="rId4">
            <a:alphaModFix/>
          </a:blip>
          <a:stretch>
            <a:fillRect/>
          </a:stretch>
        </p:blipFill>
        <p:spPr>
          <a:xfrm>
            <a:off x="2806900" y="3104125"/>
            <a:ext cx="3209925" cy="1114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311700" y="1904400"/>
            <a:ext cx="8520600" cy="107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FUNDAMENTAL :</a:t>
            </a:r>
            <a:endParaRPr/>
          </a:p>
          <a:p>
            <a:pPr indent="0" lvl="0" marL="0" rtl="0" algn="ctr">
              <a:spcBef>
                <a:spcPts val="0"/>
              </a:spcBef>
              <a:spcAft>
                <a:spcPts val="0"/>
              </a:spcAft>
              <a:buNone/>
            </a:pPr>
            <a:r>
              <a:rPr lang="en-GB"/>
              <a:t>RNN DAN LSTM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Contoh Unfolding RNN</a:t>
            </a:r>
            <a:endParaRPr sz="2600"/>
          </a:p>
        </p:txBody>
      </p:sp>
      <p:pic>
        <p:nvPicPr>
          <p:cNvPr id="557" name="Google Shape;557;p93"/>
          <p:cNvPicPr preferRelativeResize="0"/>
          <p:nvPr/>
        </p:nvPicPr>
        <p:blipFill rotWithShape="1">
          <a:blip r:embed="rId3">
            <a:alphaModFix/>
          </a:blip>
          <a:srcRect b="0" l="0" r="0" t="12510"/>
          <a:stretch/>
        </p:blipFill>
        <p:spPr>
          <a:xfrm>
            <a:off x="543775" y="1114200"/>
            <a:ext cx="6997349" cy="3343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3" name="Google Shape;563;p94"/>
          <p:cNvSpPr txBox="1"/>
          <p:nvPr>
            <p:ph idx="1" type="body"/>
          </p:nvPr>
        </p:nvSpPr>
        <p:spPr>
          <a:xfrm>
            <a:off x="666000" y="789125"/>
            <a:ext cx="7983000" cy="4154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900">
                <a:solidFill>
                  <a:schemeClr val="dk1"/>
                </a:solidFill>
              </a:rPr>
              <a:t>1. One-to-One</a:t>
            </a:r>
            <a:endParaRPr b="1" sz="900">
              <a:solidFill>
                <a:schemeClr val="dk1"/>
              </a:solidFill>
            </a:endParaRPr>
          </a:p>
          <a:p>
            <a:pPr indent="0" lvl="0" marL="0" rtl="0" algn="l">
              <a:spcBef>
                <a:spcPts val="14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Tipe ini adalah jaringan feedforward tradisional.</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Setiap input memiliki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Tidak ada hubungan temporal antar input.</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Klasifikasi gambar: Setiap gambar sebagai input menghasilkan satu label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Tugas sederhana seperti klasifikasi biner atau multi-kelas.</a:t>
            </a:r>
            <a:endParaRPr sz="900">
              <a:solidFill>
                <a:schemeClr val="dk1"/>
              </a:solidFill>
            </a:endParaRPr>
          </a:p>
          <a:p>
            <a:pPr indent="0" lvl="0" marL="0" rtl="0" algn="l">
              <a:spcBef>
                <a:spcPts val="1400"/>
              </a:spcBef>
              <a:spcAft>
                <a:spcPts val="0"/>
              </a:spcAft>
              <a:buNone/>
            </a:pPr>
            <a:r>
              <a:rPr b="1" lang="en-GB" sz="900">
                <a:solidFill>
                  <a:schemeClr val="dk1"/>
                </a:solidFill>
              </a:rPr>
              <a:t>2. One-to-Many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Satu input menghasilkan serangkaian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RNN di sini digunakan untuk menghasilkan urutan output dari satu input.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Pemodelan Musik </a:t>
            </a:r>
            <a:r>
              <a:rPr lang="en-GB" sz="900">
                <a:solidFill>
                  <a:schemeClr val="dk1"/>
                </a:solidFill>
              </a:rPr>
              <a:t>: Nada awal menghasilkan serangkaian nada berikutnya.</a:t>
            </a:r>
            <a:endParaRPr sz="900">
              <a:solidFill>
                <a:schemeClr val="dk1"/>
              </a:solidFill>
            </a:endParaRPr>
          </a:p>
          <a:p>
            <a:pPr indent="0" lvl="0" marL="0" rtl="0" algn="just">
              <a:lnSpc>
                <a:spcPct val="106999"/>
              </a:lnSpc>
              <a:spcBef>
                <a:spcPts val="1200"/>
              </a:spcBef>
              <a:spcAft>
                <a:spcPts val="0"/>
              </a:spcAft>
              <a:buNone/>
            </a:pPr>
            <a:r>
              <a:t/>
            </a:r>
            <a:endParaRPr sz="900">
              <a:solidFill>
                <a:schemeClr val="dk1"/>
              </a:solidFill>
            </a:endParaRPr>
          </a:p>
          <a:p>
            <a:pPr indent="0" lvl="0" marL="0" rtl="0" algn="just">
              <a:lnSpc>
                <a:spcPct val="106999"/>
              </a:lnSpc>
              <a:spcBef>
                <a:spcPts val="800"/>
              </a:spcBef>
              <a:spcAft>
                <a:spcPts val="800"/>
              </a:spcAft>
              <a:buNone/>
            </a:pPr>
            <a:r>
              <a:t/>
            </a:r>
            <a:endParaRPr sz="9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9" name="Google Shape;569;p95"/>
          <p:cNvSpPr txBox="1"/>
          <p:nvPr>
            <p:ph idx="1" type="body"/>
          </p:nvPr>
        </p:nvSpPr>
        <p:spPr>
          <a:xfrm>
            <a:off x="666000" y="712925"/>
            <a:ext cx="7983000" cy="4254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GB" sz="900">
                <a:solidFill>
                  <a:schemeClr val="dk1"/>
                </a:solidFill>
              </a:rPr>
              <a:t>3. Many-to-One</a:t>
            </a:r>
            <a:endParaRPr b="1"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Beberapa input berurutan menghasilkan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Semua elemen dalam urutan input diproses untuk membuat keputusan akhir.</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Analisis Sentimen </a:t>
            </a:r>
            <a:r>
              <a:rPr lang="en-GB" sz="900">
                <a:solidFill>
                  <a:schemeClr val="dk1"/>
                </a:solidFill>
              </a:rPr>
              <a:t>: Serangkaian kata (teks) diproses untuk menentukan apakah sentimen positif, negatif, atau netral.</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Prediksi Time-Series </a:t>
            </a:r>
            <a:r>
              <a:rPr lang="en-GB" sz="900">
                <a:solidFill>
                  <a:schemeClr val="dk1"/>
                </a:solidFill>
              </a:rPr>
              <a:t>: Urutan data historis diproses untuk memprediksi nilai tunggal di masa depan.</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Klasifikasi Video </a:t>
            </a:r>
            <a:r>
              <a:rPr lang="en-GB" sz="900">
                <a:solidFill>
                  <a:schemeClr val="dk1"/>
                </a:solidFill>
              </a:rPr>
              <a:t>: Serangkaian frame video digunakan untuk menentukan satu label kategori video.</a:t>
            </a:r>
            <a:endParaRPr sz="900">
              <a:solidFill>
                <a:schemeClr val="dk1"/>
              </a:solidFill>
            </a:endParaRPr>
          </a:p>
          <a:p>
            <a:pPr indent="0" lvl="0" marL="0" rtl="0" algn="l">
              <a:spcBef>
                <a:spcPts val="1400"/>
              </a:spcBef>
              <a:spcAft>
                <a:spcPts val="0"/>
              </a:spcAft>
              <a:buNone/>
            </a:pPr>
            <a:r>
              <a:rPr b="1" lang="en-GB" sz="900">
                <a:solidFill>
                  <a:schemeClr val="dk1"/>
                </a:solidFill>
              </a:rPr>
              <a:t>4. </a:t>
            </a:r>
            <a:r>
              <a:rPr b="1" lang="en-GB" sz="900">
                <a:solidFill>
                  <a:schemeClr val="dk1"/>
                </a:solidFill>
              </a:rPr>
              <a:t>Many-to-Many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Urutan input menghasilkan urutan output.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1" marL="914400" rtl="0" algn="l">
              <a:spcBef>
                <a:spcPts val="1200"/>
              </a:spcBef>
              <a:spcAft>
                <a:spcPts val="0"/>
              </a:spcAft>
              <a:buClr>
                <a:schemeClr val="dk1"/>
              </a:buClr>
              <a:buSzPts val="900"/>
              <a:buChar char="○"/>
            </a:pPr>
            <a:r>
              <a:rPr b="1" lang="en-GB" sz="900">
                <a:solidFill>
                  <a:schemeClr val="dk1"/>
                </a:solidFill>
              </a:rPr>
              <a:t>Tugas Speech Recognition </a:t>
            </a:r>
            <a:r>
              <a:rPr lang="en-GB" sz="900">
                <a:solidFill>
                  <a:schemeClr val="dk1"/>
                </a:solidFill>
              </a:rPr>
              <a:t>: Setiap segmen suara (input) menghasilkan transkripsi teks secara langsung.</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Terjemahan Bahasa (Machine Translation) </a:t>
            </a:r>
            <a:r>
              <a:rPr lang="en-GB" sz="900">
                <a:solidFill>
                  <a:schemeClr val="dk1"/>
                </a:solidFill>
              </a:rPr>
              <a:t>: Kalimat dalam satu bahasa diterjemahkan ke bahasa lain (panjang kalimat bisa berbeda).</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Subtitle dari Audio </a:t>
            </a:r>
            <a:r>
              <a:rPr lang="en-GB" sz="900">
                <a:solidFill>
                  <a:schemeClr val="dk1"/>
                </a:solidFill>
              </a:rPr>
              <a:t>: Urutan audio menghasilkan teks dengan panjang yang berbeda.</a:t>
            </a:r>
            <a:endParaRPr sz="900">
              <a:solidFill>
                <a:schemeClr val="dk1"/>
              </a:solidFill>
            </a:endParaRPr>
          </a:p>
          <a:p>
            <a:pPr indent="0" lvl="0" marL="0" rtl="0" algn="l">
              <a:spcBef>
                <a:spcPts val="1400"/>
              </a:spcBef>
              <a:spcAft>
                <a:spcPts val="0"/>
              </a:spcAft>
              <a:buNone/>
            </a:pPr>
            <a:r>
              <a:t/>
            </a:r>
            <a:endParaRPr b="1" sz="900">
              <a:solidFill>
                <a:schemeClr val="dk1"/>
              </a:solidFill>
            </a:endParaRPr>
          </a:p>
          <a:p>
            <a:pPr indent="0" lvl="0" marL="0" rtl="0" algn="just">
              <a:lnSpc>
                <a:spcPct val="106999"/>
              </a:lnSpc>
              <a:spcBef>
                <a:spcPts val="400"/>
              </a:spcBef>
              <a:spcAft>
                <a:spcPts val="800"/>
              </a:spcAft>
              <a:buNone/>
            </a:pPr>
            <a:r>
              <a:t/>
            </a:r>
            <a:endParaRPr b="1" sz="9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Perbandingan RNN dan LSTM</a:t>
            </a:r>
            <a:endParaRPr sz="2200"/>
          </a:p>
        </p:txBody>
      </p:sp>
      <p:pic>
        <p:nvPicPr>
          <p:cNvPr id="575" name="Google Shape;575;p96"/>
          <p:cNvPicPr preferRelativeResize="0"/>
          <p:nvPr/>
        </p:nvPicPr>
        <p:blipFill>
          <a:blip r:embed="rId3">
            <a:alphaModFix/>
          </a:blip>
          <a:stretch>
            <a:fillRect/>
          </a:stretch>
        </p:blipFill>
        <p:spPr>
          <a:xfrm>
            <a:off x="2348000" y="726450"/>
            <a:ext cx="4569500" cy="4261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RNN</a:t>
            </a:r>
            <a:endParaRPr sz="2600"/>
          </a:p>
        </p:txBody>
      </p:sp>
      <p:pic>
        <p:nvPicPr>
          <p:cNvPr id="581" name="Google Shape;581;p97"/>
          <p:cNvPicPr preferRelativeResize="0"/>
          <p:nvPr/>
        </p:nvPicPr>
        <p:blipFill>
          <a:blip r:embed="rId3">
            <a:alphaModFix/>
          </a:blip>
          <a:stretch>
            <a:fillRect/>
          </a:stretch>
        </p:blipFill>
        <p:spPr>
          <a:xfrm>
            <a:off x="581650" y="1215225"/>
            <a:ext cx="6869150" cy="3466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587" name="Google Shape;587;p98"/>
          <p:cNvPicPr preferRelativeResize="0"/>
          <p:nvPr/>
        </p:nvPicPr>
        <p:blipFill>
          <a:blip r:embed="rId3">
            <a:alphaModFix/>
          </a:blip>
          <a:stretch>
            <a:fillRect/>
          </a:stretch>
        </p:blipFill>
        <p:spPr>
          <a:xfrm>
            <a:off x="2181625" y="1488000"/>
            <a:ext cx="4493149" cy="2365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Stacked LSTM</a:t>
            </a:r>
            <a:endParaRPr sz="2200"/>
          </a:p>
        </p:txBody>
      </p:sp>
      <p:sp>
        <p:nvSpPr>
          <p:cNvPr id="593" name="Google Shape;593;p99"/>
          <p:cNvSpPr txBox="1"/>
          <p:nvPr>
            <p:ph idx="1" type="body"/>
          </p:nvPr>
        </p:nvSpPr>
        <p:spPr>
          <a:xfrm>
            <a:off x="666000" y="712925"/>
            <a:ext cx="7983000" cy="42543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Tidak ada batasan teoretis yang ketat untuk jumlah lapisan LSTM yang dapat ditumpuk dalam arsitektur Stacked LSTM. Namun, dalam praktiknya, jumlah lapisan yang digunakan biasanya bergantung pada beberapa faktor seperti:</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Kompleksitas Data</a:t>
            </a:r>
            <a:r>
              <a:rPr lang="en-GB" sz="1100">
                <a:solidFill>
                  <a:schemeClr val="dk1"/>
                </a:solidFill>
                <a:latin typeface="Calibri"/>
                <a:ea typeface="Calibri"/>
                <a:cs typeface="Calibri"/>
                <a:sym typeface="Calibri"/>
              </a:rPr>
              <a:t>: Data yang lebih kompleks mungkin memerlukan lebih banyak lapisan untuk menangkap pola yang lebih dalam.</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Kapasitas Komputasi</a:t>
            </a:r>
            <a:r>
              <a:rPr lang="en-GB" sz="1100">
                <a:solidFill>
                  <a:schemeClr val="dk1"/>
                </a:solidFill>
                <a:latin typeface="Calibri"/>
                <a:ea typeface="Calibri"/>
                <a:cs typeface="Calibri"/>
                <a:sym typeface="Calibri"/>
              </a:rPr>
              <a:t>: Menambahkan lebih banyak lapisan meningkatkan kebutuhan komputasi dan memori, sehingga keterbatasan perangkat keras dapat menjadi faktor pembatas.</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Overfitting</a:t>
            </a:r>
            <a:r>
              <a:rPr lang="en-GB" sz="1100">
                <a:solidFill>
                  <a:schemeClr val="dk1"/>
                </a:solidFill>
                <a:latin typeface="Calibri"/>
                <a:ea typeface="Calibri"/>
                <a:cs typeface="Calibri"/>
                <a:sym typeface="Calibri"/>
              </a:rPr>
              <a:t>: Terlalu banyak lapisan dapat menyebabkan model overfitting pada data pelatihan, sehingga penting untuk menemukan keseimbangan yang tepat.</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Waktu Pelatihan</a:t>
            </a:r>
            <a:r>
              <a:rPr lang="en-GB" sz="1100">
                <a:solidFill>
                  <a:schemeClr val="dk1"/>
                </a:solidFill>
                <a:latin typeface="Calibri"/>
                <a:ea typeface="Calibri"/>
                <a:cs typeface="Calibri"/>
                <a:sym typeface="Calibri"/>
              </a:rPr>
              <a:t>: Lebih banyak lapisan berarti waktu pelatihan yang lebih lama, yang mungkin tidak praktis untuk beberapa aplikasi.</a:t>
            </a:r>
            <a:endParaRPr sz="1100">
              <a:solidFill>
                <a:schemeClr val="dk1"/>
              </a:solidFill>
              <a:latin typeface="Calibri"/>
              <a:ea typeface="Calibri"/>
              <a:cs typeface="Calibri"/>
              <a:sym typeface="Calibri"/>
            </a:endParaRPr>
          </a:p>
          <a:p>
            <a:pPr indent="0" lvl="0" marL="0" rtl="0" algn="just">
              <a:lnSpc>
                <a:spcPct val="106999"/>
              </a:lnSpc>
              <a:spcBef>
                <a:spcPts val="800"/>
              </a:spcBef>
              <a:spcAft>
                <a:spcPts val="800"/>
              </a:spcAft>
              <a:buNone/>
            </a:pPr>
            <a:r>
              <a:t/>
            </a:r>
            <a:endParaRPr b="1" sz="9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Gated Recurrent Unit (GRU)</a:t>
            </a:r>
            <a:endParaRPr sz="2600"/>
          </a:p>
        </p:txBody>
      </p:sp>
      <p:pic>
        <p:nvPicPr>
          <p:cNvPr id="599" name="Google Shape;599;p100"/>
          <p:cNvPicPr preferRelativeResize="0"/>
          <p:nvPr/>
        </p:nvPicPr>
        <p:blipFill>
          <a:blip r:embed="rId3">
            <a:alphaModFix/>
          </a:blip>
          <a:stretch>
            <a:fillRect/>
          </a:stretch>
        </p:blipFill>
        <p:spPr>
          <a:xfrm>
            <a:off x="1639500" y="1154800"/>
            <a:ext cx="5926274" cy="3520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RNN, LSTM dan GRU</a:t>
            </a:r>
            <a:endParaRPr sz="2600"/>
          </a:p>
        </p:txBody>
      </p:sp>
      <p:pic>
        <p:nvPicPr>
          <p:cNvPr id="605" name="Google Shape;605;p101"/>
          <p:cNvPicPr preferRelativeResize="0"/>
          <p:nvPr/>
        </p:nvPicPr>
        <p:blipFill>
          <a:blip r:embed="rId3">
            <a:alphaModFix/>
          </a:blip>
          <a:stretch>
            <a:fillRect/>
          </a:stretch>
        </p:blipFill>
        <p:spPr>
          <a:xfrm>
            <a:off x="609600" y="1474925"/>
            <a:ext cx="8059550" cy="244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Mean Squared Logarithmic Error Loss (MSLE)</a:t>
            </a:r>
            <a:endParaRPr/>
          </a:p>
        </p:txBody>
      </p:sp>
      <p:sp>
        <p:nvSpPr>
          <p:cNvPr id="111" name="Google Shape;111;p21"/>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ketika data memiliki distribusi eksponensial</a:t>
            </a:r>
            <a:endParaRPr/>
          </a:p>
        </p:txBody>
      </p:sp>
      <p:pic>
        <p:nvPicPr>
          <p:cNvPr id="112" name="Google Shape;112;p21"/>
          <p:cNvPicPr preferRelativeResize="0"/>
          <p:nvPr/>
        </p:nvPicPr>
        <p:blipFill>
          <a:blip r:embed="rId3">
            <a:alphaModFix/>
          </a:blip>
          <a:stretch>
            <a:fillRect/>
          </a:stretch>
        </p:blipFill>
        <p:spPr>
          <a:xfrm>
            <a:off x="1524200" y="1895750"/>
            <a:ext cx="5981875" cy="1473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11" name="Google Shape;611;p102"/>
          <p:cNvGraphicFramePr/>
          <p:nvPr/>
        </p:nvGraphicFramePr>
        <p:xfrm>
          <a:off x="341100" y="1178475"/>
          <a:ext cx="3000000" cy="3000000"/>
        </p:xfrm>
        <a:graphic>
          <a:graphicData uri="http://schemas.openxmlformats.org/drawingml/2006/table">
            <a:tbl>
              <a:tblPr>
                <a:noFill/>
                <a:tableStyleId>{2BF74DD4-9A8F-4C1D-A937-0A46B1542891}</a:tableStyleId>
              </a:tblPr>
              <a:tblGrid>
                <a:gridCol w="1685425"/>
                <a:gridCol w="1685425"/>
                <a:gridCol w="1685425"/>
                <a:gridCol w="1854250"/>
                <a:gridCol w="1516625"/>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Layer Dropout</a:t>
                      </a:r>
                      <a:endParaRPr sz="1000"/>
                    </a:p>
                  </a:txBody>
                  <a:tcPr marT="91425" marB="91425" marR="91425" marL="91425"/>
                </a:tc>
                <a:tc>
                  <a:txBody>
                    <a:bodyPr/>
                    <a:lstStyle/>
                    <a:p>
                      <a:pPr indent="0" lvl="0" marL="0" rtl="0" algn="l">
                        <a:spcBef>
                          <a:spcPts val="0"/>
                        </a:spcBef>
                        <a:spcAft>
                          <a:spcPts val="0"/>
                        </a:spcAft>
                        <a:buNone/>
                      </a:pPr>
                      <a:r>
                        <a:rPr lang="en-GB" sz="1000"/>
                        <a:t>Teknik regulasi di mana neuron dinonaktifkan secara acak selama pelatihan untuk mencegah overfitting.</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Mencegah overfitting.</a:t>
                      </a:r>
                      <a:endParaRPr sz="1000"/>
                    </a:p>
                    <a:p>
                      <a:pPr indent="-292100" lvl="0" marL="457200" rtl="0" algn="l">
                        <a:spcBef>
                          <a:spcPts val="0"/>
                        </a:spcBef>
                        <a:spcAft>
                          <a:spcPts val="0"/>
                        </a:spcAft>
                        <a:buSzPts val="1000"/>
                        <a:buAutoNum type="arabicPeriod"/>
                      </a:pPr>
                      <a:r>
                        <a:rPr lang="en-GB" sz="1000"/>
                        <a:t>Meningkatkan generalisasi.</a:t>
                      </a:r>
                      <a:endParaRPr sz="1000"/>
                    </a:p>
                    <a:p>
                      <a:pPr indent="-292100" lvl="0" marL="457200" rtl="0" algn="l">
                        <a:spcBef>
                          <a:spcPts val="0"/>
                        </a:spcBef>
                        <a:spcAft>
                          <a:spcPts val="0"/>
                        </a:spcAft>
                        <a:buSzPts val="1000"/>
                        <a:buAutoNum type="arabicPeriod"/>
                      </a:pPr>
                      <a:r>
                        <a:rPr lang="en-GB" sz="1000"/>
                        <a:t>Mempercepat pelatihan dengan memaksa model belajar representasi yang lebih robust.</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Bisa menyebabkan underfitting jika dropout rate terlalu tinggi.</a:t>
                      </a:r>
                      <a:endParaRPr sz="1000"/>
                    </a:p>
                    <a:p>
                      <a:pPr indent="-292100" lvl="0" marL="457200" rtl="0" algn="l">
                        <a:spcBef>
                          <a:spcPts val="0"/>
                        </a:spcBef>
                        <a:spcAft>
                          <a:spcPts val="0"/>
                        </a:spcAft>
                        <a:buSzPts val="1000"/>
                        <a:buAutoNum type="arabicPeriod"/>
                      </a:pPr>
                      <a:r>
                        <a:rPr lang="en-GB" sz="1000"/>
                        <a:t>Dapat menambah waktu pelatihan karena memerlukan evaluasi lebih banyak.</a:t>
                      </a:r>
                      <a:endParaRPr sz="1000"/>
                    </a:p>
                  </a:txBody>
                  <a:tcPr marT="91425" marB="91425" marR="91425" marL="91425"/>
                </a:tc>
                <a:tc>
                  <a:txBody>
                    <a:bodyPr/>
                    <a:lstStyle/>
                    <a:p>
                      <a:pPr indent="0" lvl="0" marL="0" rtl="0" algn="l">
                        <a:spcBef>
                          <a:spcPts val="0"/>
                        </a:spcBef>
                        <a:spcAft>
                          <a:spcPts val="0"/>
                        </a:spcAft>
                        <a:buNone/>
                      </a:pPr>
                      <a:r>
                        <a:rPr lang="en-GB" sz="1000"/>
                        <a:t>Mengurangi overfitting pada data deret waktu yang kompleks dan noisy.</a:t>
                      </a:r>
                      <a:endParaRPr sz="1000"/>
                    </a:p>
                  </a:txBody>
                  <a:tcPr marT="91425" marB="91425" marR="91425" marL="91425"/>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17" name="Google Shape;617;p103"/>
          <p:cNvGraphicFramePr/>
          <p:nvPr/>
        </p:nvGraphicFramePr>
        <p:xfrm>
          <a:off x="341100" y="1178475"/>
          <a:ext cx="3000000" cy="3000000"/>
        </p:xfrm>
        <a:graphic>
          <a:graphicData uri="http://schemas.openxmlformats.org/drawingml/2006/table">
            <a:tbl>
              <a:tblPr>
                <a:noFill/>
                <a:tableStyleId>{2BF74DD4-9A8F-4C1D-A937-0A46B1542891}</a:tableStyleId>
              </a:tblPr>
              <a:tblGrid>
                <a:gridCol w="1709950"/>
                <a:gridCol w="1709950"/>
                <a:gridCol w="1709950"/>
                <a:gridCol w="1709950"/>
                <a:gridCol w="17099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Batch Normalization</a:t>
                      </a:r>
                      <a:endParaRPr sz="1000"/>
                    </a:p>
                  </a:txBody>
                  <a:tcPr marT="91425" marB="91425" marR="91425" marL="91425"/>
                </a:tc>
                <a:tc>
                  <a:txBody>
                    <a:bodyPr/>
                    <a:lstStyle/>
                    <a:p>
                      <a:pPr indent="0" lvl="0" marL="0" rtl="0" algn="l">
                        <a:spcBef>
                          <a:spcPts val="0"/>
                        </a:spcBef>
                        <a:spcAft>
                          <a:spcPts val="0"/>
                        </a:spcAft>
                        <a:buNone/>
                      </a:pPr>
                      <a:r>
                        <a:rPr lang="en-GB" sz="1000"/>
                        <a:t>Menormalkan aktivasi di setiap lapisan untuk menjaga distribusi aktivasi tetap stabil dan meningkatkan kecepatan pelatihan.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Mengurangi internal covariate shift.</a:t>
                      </a:r>
                      <a:endParaRPr sz="1000"/>
                    </a:p>
                    <a:p>
                      <a:pPr indent="-292100" lvl="0" marL="457200" rtl="0" algn="l">
                        <a:spcBef>
                          <a:spcPts val="0"/>
                        </a:spcBef>
                        <a:spcAft>
                          <a:spcPts val="0"/>
                        </a:spcAft>
                        <a:buSzPts val="1000"/>
                        <a:buAutoNum type="arabicPeriod"/>
                      </a:pPr>
                      <a:r>
                        <a:rPr lang="en-GB" sz="1000"/>
                        <a:t>Mempercepat konvergensi pelatihan.</a:t>
                      </a:r>
                      <a:endParaRPr sz="1000"/>
                    </a:p>
                    <a:p>
                      <a:pPr indent="-292100" lvl="0" marL="457200" rtl="0" algn="l">
                        <a:spcBef>
                          <a:spcPts val="0"/>
                        </a:spcBef>
                        <a:spcAft>
                          <a:spcPts val="0"/>
                        </a:spcAft>
                        <a:buSzPts val="1000"/>
                        <a:buAutoNum type="arabicPeriod"/>
                      </a:pPr>
                      <a:r>
                        <a:rPr lang="en-GB" sz="1000"/>
                        <a:t>Meningkatkan stabilitas pelatihan.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Tidak cocok untuk data kecil (minibatch size kecil).</a:t>
                      </a:r>
                      <a:endParaRPr sz="1000"/>
                    </a:p>
                    <a:p>
                      <a:pPr indent="-292100" lvl="0" marL="457200" rtl="0" algn="l">
                        <a:spcBef>
                          <a:spcPts val="0"/>
                        </a:spcBef>
                        <a:spcAft>
                          <a:spcPts val="0"/>
                        </a:spcAft>
                        <a:buSzPts val="1000"/>
                        <a:buAutoNum type="arabicPeriod"/>
                      </a:pPr>
                      <a:r>
                        <a:rPr lang="en-GB" sz="1000"/>
                        <a:t>Membutuhkan perhitungan mean dan varians selama pelatihan dan inference.</a:t>
                      </a:r>
                      <a:endParaRPr sz="1000"/>
                    </a:p>
                  </a:txBody>
                  <a:tcPr marT="91425" marB="91425" marR="91425" marL="91425"/>
                </a:tc>
                <a:tc>
                  <a:txBody>
                    <a:bodyPr/>
                    <a:lstStyle/>
                    <a:p>
                      <a:pPr indent="0" lvl="0" marL="0" rtl="0" algn="l">
                        <a:spcBef>
                          <a:spcPts val="0"/>
                        </a:spcBef>
                        <a:spcAft>
                          <a:spcPts val="0"/>
                        </a:spcAft>
                        <a:buNone/>
                      </a:pPr>
                      <a:r>
                        <a:rPr lang="en-GB" sz="1000"/>
                        <a:t>Sering digunakan pada LSTM dengan banyak lapisan untuk stabilitas pelatihan.</a:t>
                      </a:r>
                      <a:endParaRPr sz="1000"/>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23" name="Google Shape;623;p104"/>
          <p:cNvGraphicFramePr/>
          <p:nvPr/>
        </p:nvGraphicFramePr>
        <p:xfrm>
          <a:off x="341100" y="1178475"/>
          <a:ext cx="3000000" cy="3000000"/>
        </p:xfrm>
        <a:graphic>
          <a:graphicData uri="http://schemas.openxmlformats.org/drawingml/2006/table">
            <a:tbl>
              <a:tblPr>
                <a:noFill/>
                <a:tableStyleId>{2BF74DD4-9A8F-4C1D-A937-0A46B1542891}</a:tableStyleId>
              </a:tblPr>
              <a:tblGrid>
                <a:gridCol w="1705350"/>
                <a:gridCol w="1705350"/>
                <a:gridCol w="1705350"/>
                <a:gridCol w="1705350"/>
                <a:gridCol w="17053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Regularization Techniques (L1, L2)</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Teknik untuk menambahkan penalti pada bobot model untuk mencegah overfitting, seperti </a:t>
                      </a:r>
                      <a:r>
                        <a:rPr b="1" lang="en-GB" sz="1100">
                          <a:solidFill>
                            <a:schemeClr val="dk1"/>
                          </a:solidFill>
                        </a:rPr>
                        <a:t>L1 (Lasso)</a:t>
                      </a:r>
                      <a:r>
                        <a:rPr lang="en-GB" sz="1100">
                          <a:solidFill>
                            <a:schemeClr val="dk1"/>
                          </a:solidFill>
                        </a:rPr>
                        <a:t> atau </a:t>
                      </a:r>
                      <a:r>
                        <a:rPr b="1" lang="en-GB" sz="1100">
                          <a:solidFill>
                            <a:schemeClr val="dk1"/>
                          </a:solidFill>
                        </a:rPr>
                        <a:t>L2 (Ridge)</a:t>
                      </a:r>
                      <a:r>
                        <a:rPr lang="en-GB" sz="1100">
                          <a:solidFill>
                            <a:schemeClr val="dk1"/>
                          </a:solidFill>
                        </a:rPr>
                        <a:t> regularization.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Mencegah overfitting dengan menghukum bobot besar.</a:t>
                      </a:r>
                      <a:endParaRPr sz="1000"/>
                    </a:p>
                    <a:p>
                      <a:pPr indent="-292100" lvl="0" marL="457200" rtl="0" algn="l">
                        <a:spcBef>
                          <a:spcPts val="0"/>
                        </a:spcBef>
                        <a:spcAft>
                          <a:spcPts val="0"/>
                        </a:spcAft>
                        <a:buSzPts val="1000"/>
                        <a:buAutoNum type="arabicPeriod"/>
                      </a:pPr>
                      <a:r>
                        <a:rPr lang="en-GB" sz="1000"/>
                        <a:t>L1 dapat menghasilkan sparse model, L2 dapat meningkatkan generalisasi.</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Bisa mengurangi kapasitas model jika nilai penalti terlalu besar.</a:t>
                      </a:r>
                      <a:endParaRPr sz="1000"/>
                    </a:p>
                    <a:p>
                      <a:pPr indent="-292100" lvl="0" marL="457200" rtl="0" algn="l">
                        <a:spcBef>
                          <a:spcPts val="0"/>
                        </a:spcBef>
                        <a:spcAft>
                          <a:spcPts val="0"/>
                        </a:spcAft>
                        <a:buSzPts val="1000"/>
                        <a:buAutoNum type="arabicPeriod"/>
                      </a:pPr>
                      <a:r>
                        <a:rPr lang="en-GB" sz="1000"/>
                        <a:t>L1 cenderung menghapus beberapa fitur secara total.</a:t>
                      </a:r>
                      <a:endParaRPr sz="1000"/>
                    </a:p>
                  </a:txBody>
                  <a:tcPr marT="91425" marB="91425" marR="91425" marL="91425"/>
                </a:tc>
                <a:tc>
                  <a:txBody>
                    <a:bodyPr/>
                    <a:lstStyle/>
                    <a:p>
                      <a:pPr indent="0" lvl="0" marL="0" rtl="0" algn="l">
                        <a:spcBef>
                          <a:spcPts val="0"/>
                        </a:spcBef>
                        <a:spcAft>
                          <a:spcPts val="0"/>
                        </a:spcAft>
                        <a:buNone/>
                      </a:pPr>
                      <a:r>
                        <a:rPr lang="en-GB" sz="1000"/>
                        <a:t>Digunakan pada model LSTM dengan dimensi tinggi dan data sparse.</a:t>
                      </a:r>
                      <a:endParaRPr sz="1000"/>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29" name="Google Shape;629;p105"/>
          <p:cNvGraphicFramePr/>
          <p:nvPr/>
        </p:nvGraphicFramePr>
        <p:xfrm>
          <a:off x="417300" y="1178475"/>
          <a:ext cx="3000000" cy="3000000"/>
        </p:xfrm>
        <a:graphic>
          <a:graphicData uri="http://schemas.openxmlformats.org/drawingml/2006/table">
            <a:tbl>
              <a:tblPr>
                <a:noFill/>
                <a:tableStyleId>{2BF74DD4-9A8F-4C1D-A937-0A46B1542891}</a:tableStyleId>
              </a:tblPr>
              <a:tblGrid>
                <a:gridCol w="1674700"/>
                <a:gridCol w="1674700"/>
                <a:gridCol w="1674700"/>
                <a:gridCol w="1674700"/>
                <a:gridCol w="167470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Adam (Adaptive Moment Estimation)</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Optimizer yang menggabungkan keuntungan dari </a:t>
                      </a:r>
                      <a:r>
                        <a:rPr b="1" lang="en-GB" sz="1100">
                          <a:solidFill>
                            <a:schemeClr val="dk1"/>
                          </a:solidFill>
                        </a:rPr>
                        <a:t>AdaGrad</a:t>
                      </a:r>
                      <a:r>
                        <a:rPr lang="en-GB" sz="1100">
                          <a:solidFill>
                            <a:schemeClr val="dk1"/>
                          </a:solidFill>
                        </a:rPr>
                        <a:t> dan </a:t>
                      </a:r>
                      <a:r>
                        <a:rPr b="1" lang="en-GB" sz="1100">
                          <a:solidFill>
                            <a:schemeClr val="dk1"/>
                          </a:solidFill>
                        </a:rPr>
                        <a:t>RMSProp</a:t>
                      </a:r>
                      <a:r>
                        <a:rPr lang="en-GB" sz="1100">
                          <a:solidFill>
                            <a:schemeClr val="dk1"/>
                          </a:solidFill>
                        </a:rPr>
                        <a:t>, dengan menggunakan rata-rata momentum untuk gradien dan kuadrat gradien.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Menyesuaikan learning rate untuk setiap parameter secara adaptif.</a:t>
                      </a:r>
                      <a:endParaRPr sz="1000"/>
                    </a:p>
                    <a:p>
                      <a:pPr indent="-292100" lvl="0" marL="457200" rtl="0" algn="l">
                        <a:spcBef>
                          <a:spcPts val="0"/>
                        </a:spcBef>
                        <a:spcAft>
                          <a:spcPts val="0"/>
                        </a:spcAft>
                        <a:buSzPts val="1000"/>
                        <a:buAutoNum type="arabicPeriod"/>
                      </a:pPr>
                      <a:r>
                        <a:rPr lang="en-GB" sz="1000"/>
                        <a:t>Baik untuk dataset besar dan model kompleks.</a:t>
                      </a:r>
                      <a:endParaRPr sz="1000"/>
                    </a:p>
                    <a:p>
                      <a:pPr indent="-292100" lvl="0" marL="457200" rtl="0" algn="l">
                        <a:spcBef>
                          <a:spcPts val="0"/>
                        </a:spcBef>
                        <a:spcAft>
                          <a:spcPts val="0"/>
                        </a:spcAft>
                        <a:buSzPts val="1000"/>
                        <a:buAutoNum type="arabicPeriod"/>
                      </a:pPr>
                      <a:r>
                        <a:rPr lang="en-GB" sz="1000"/>
                        <a:t>Konvergensi yang cepat.</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Terkadang bisa mengalami masalah saat learning rate terlalu kecil.</a:t>
                      </a:r>
                      <a:endParaRPr sz="1000"/>
                    </a:p>
                    <a:p>
                      <a:pPr indent="-292100" lvl="0" marL="457200" rtl="0" algn="l">
                        <a:spcBef>
                          <a:spcPts val="0"/>
                        </a:spcBef>
                        <a:spcAft>
                          <a:spcPts val="0"/>
                        </a:spcAft>
                        <a:buSzPts val="1000"/>
                        <a:buAutoNum type="arabicPeriod"/>
                      </a:pPr>
                      <a:r>
                        <a:rPr lang="en-GB" sz="1000"/>
                        <a:t>Memori yang dibutuhkan lebih banyak dibandingkan metode lainnya.</a:t>
                      </a:r>
                      <a:endParaRPr sz="1000"/>
                    </a:p>
                  </a:txBody>
                  <a:tcPr marT="91425" marB="91425" marR="91425" marL="91425"/>
                </a:tc>
                <a:tc>
                  <a:txBody>
                    <a:bodyPr/>
                    <a:lstStyle/>
                    <a:p>
                      <a:pPr indent="0" lvl="0" marL="0" rtl="0" algn="l">
                        <a:spcBef>
                          <a:spcPts val="0"/>
                        </a:spcBef>
                        <a:spcAft>
                          <a:spcPts val="0"/>
                        </a:spcAft>
                        <a:buNone/>
                      </a:pPr>
                      <a:r>
                        <a:rPr lang="en-GB" sz="1000"/>
                        <a:t>Optimizer default yang sangat populer untuk LSTM karena kemampuannya dalam menangani masalah dengan banyak parameter.</a:t>
                      </a:r>
                      <a:endParaRPr sz="1000"/>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6"/>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35" name="Google Shape;635;p106"/>
          <p:cNvGraphicFramePr/>
          <p:nvPr/>
        </p:nvGraphicFramePr>
        <p:xfrm>
          <a:off x="417300" y="1178475"/>
          <a:ext cx="3000000" cy="3000000"/>
        </p:xfrm>
        <a:graphic>
          <a:graphicData uri="http://schemas.openxmlformats.org/drawingml/2006/table">
            <a:tbl>
              <a:tblPr>
                <a:noFill/>
                <a:tableStyleId>{2BF74DD4-9A8F-4C1D-A937-0A46B1542891}</a:tableStyleId>
              </a:tblPr>
              <a:tblGrid>
                <a:gridCol w="1668550"/>
                <a:gridCol w="1668550"/>
                <a:gridCol w="1668550"/>
                <a:gridCol w="1668550"/>
                <a:gridCol w="16685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RMSProp (Root Mean Square Propagation)</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Optimizer yang menyesuaikan learning rate untuk setiap parameter berdasarkan rata-rata kuadrat gradien.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Menjaga kestabilan pelatihan dengan mengatur learning rate secara dinamis.</a:t>
                      </a:r>
                      <a:endParaRPr sz="1000"/>
                    </a:p>
                    <a:p>
                      <a:pPr indent="-292100" lvl="0" marL="457200" rtl="0" algn="l">
                        <a:spcBef>
                          <a:spcPts val="0"/>
                        </a:spcBef>
                        <a:spcAft>
                          <a:spcPts val="0"/>
                        </a:spcAft>
                        <a:buSzPts val="1000"/>
                        <a:buAutoNum type="arabicPeriod"/>
                      </a:pPr>
                      <a:r>
                        <a:rPr lang="en-GB" sz="1000"/>
                        <a:t>Lebih stabil dibandingkan dengan SGD pada model deep learning.</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Memerlukan pengaturan parameter yang hati-hati.</a:t>
                      </a:r>
                      <a:endParaRPr sz="1000"/>
                    </a:p>
                    <a:p>
                      <a:pPr indent="-292100" lvl="0" marL="457200" rtl="0" algn="l">
                        <a:spcBef>
                          <a:spcPts val="0"/>
                        </a:spcBef>
                        <a:spcAft>
                          <a:spcPts val="0"/>
                        </a:spcAft>
                        <a:buSzPts val="1000"/>
                        <a:buAutoNum type="arabicPeriod"/>
                      </a:pPr>
                      <a:r>
                        <a:rPr lang="en-GB" sz="1000"/>
                        <a:t>Kurang efisien pada model dengan jumlah parameter yang sangat besar dibandingkan Adam.</a:t>
                      </a:r>
                      <a:endParaRPr sz="1000"/>
                    </a:p>
                  </a:txBody>
                  <a:tcPr marT="91425" marB="91425" marR="91425" marL="91425"/>
                </a:tc>
                <a:tc>
                  <a:txBody>
                    <a:bodyPr/>
                    <a:lstStyle/>
                    <a:p>
                      <a:pPr indent="0" lvl="0" marL="0" rtl="0" algn="l">
                        <a:spcBef>
                          <a:spcPts val="0"/>
                        </a:spcBef>
                        <a:spcAft>
                          <a:spcPts val="0"/>
                        </a:spcAft>
                        <a:buNone/>
                      </a:pPr>
                      <a:r>
                        <a:rPr lang="en-GB" sz="1000"/>
                        <a:t>Sering digunakan untuk model LSTM dalam tugas-tugas dengan data deret waktu atau masalah yang membutuhkan stabilitas lebih.</a:t>
                      </a:r>
                      <a:endParaRPr sz="1000"/>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Evaluation Model</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8"/>
          <p:cNvSpPr txBox="1"/>
          <p:nvPr>
            <p:ph type="title"/>
          </p:nvPr>
        </p:nvSpPr>
        <p:spPr>
          <a:xfrm>
            <a:off x="845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Evaluation Model</a:t>
            </a:r>
            <a:endParaRPr sz="2600"/>
          </a:p>
        </p:txBody>
      </p:sp>
      <p:pic>
        <p:nvPicPr>
          <p:cNvPr id="646" name="Google Shape;646;p108"/>
          <p:cNvPicPr preferRelativeResize="0"/>
          <p:nvPr/>
        </p:nvPicPr>
        <p:blipFill>
          <a:blip r:embed="rId3">
            <a:alphaModFix/>
          </a:blip>
          <a:stretch>
            <a:fillRect/>
          </a:stretch>
        </p:blipFill>
        <p:spPr>
          <a:xfrm>
            <a:off x="627650" y="1300450"/>
            <a:ext cx="3136075" cy="1180625"/>
          </a:xfrm>
          <a:prstGeom prst="rect">
            <a:avLst/>
          </a:prstGeom>
          <a:noFill/>
          <a:ln>
            <a:noFill/>
          </a:ln>
        </p:spPr>
      </p:pic>
      <p:pic>
        <p:nvPicPr>
          <p:cNvPr id="647" name="Google Shape;647;p108"/>
          <p:cNvPicPr preferRelativeResize="0"/>
          <p:nvPr/>
        </p:nvPicPr>
        <p:blipFill>
          <a:blip r:embed="rId4">
            <a:alphaModFix/>
          </a:blip>
          <a:stretch>
            <a:fillRect/>
          </a:stretch>
        </p:blipFill>
        <p:spPr>
          <a:xfrm>
            <a:off x="4572000" y="1477450"/>
            <a:ext cx="3974000" cy="1003625"/>
          </a:xfrm>
          <a:prstGeom prst="rect">
            <a:avLst/>
          </a:prstGeom>
          <a:noFill/>
          <a:ln>
            <a:noFill/>
          </a:ln>
        </p:spPr>
      </p:pic>
      <p:pic>
        <p:nvPicPr>
          <p:cNvPr id="648" name="Google Shape;648;p108"/>
          <p:cNvPicPr preferRelativeResize="0"/>
          <p:nvPr/>
        </p:nvPicPr>
        <p:blipFill>
          <a:blip r:embed="rId5">
            <a:alphaModFix/>
          </a:blip>
          <a:stretch>
            <a:fillRect/>
          </a:stretch>
        </p:blipFill>
        <p:spPr>
          <a:xfrm>
            <a:off x="822200" y="3253025"/>
            <a:ext cx="2746987" cy="1180625"/>
          </a:xfrm>
          <a:prstGeom prst="rect">
            <a:avLst/>
          </a:prstGeom>
          <a:noFill/>
          <a:ln>
            <a:noFill/>
          </a:ln>
        </p:spPr>
      </p:pic>
      <p:pic>
        <p:nvPicPr>
          <p:cNvPr id="649" name="Google Shape;649;p108"/>
          <p:cNvPicPr preferRelativeResize="0"/>
          <p:nvPr/>
        </p:nvPicPr>
        <p:blipFill>
          <a:blip r:embed="rId6">
            <a:alphaModFix/>
          </a:blip>
          <a:stretch>
            <a:fillRect/>
          </a:stretch>
        </p:blipFill>
        <p:spPr>
          <a:xfrm>
            <a:off x="4726650" y="3160300"/>
            <a:ext cx="3136075" cy="124611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7689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Evaluation Model</a:t>
            </a:r>
            <a:endParaRPr sz="2600"/>
          </a:p>
        </p:txBody>
      </p:sp>
      <p:pic>
        <p:nvPicPr>
          <p:cNvPr id="655" name="Google Shape;655;p109"/>
          <p:cNvPicPr preferRelativeResize="0"/>
          <p:nvPr/>
        </p:nvPicPr>
        <p:blipFill>
          <a:blip r:embed="rId3">
            <a:alphaModFix/>
          </a:blip>
          <a:stretch>
            <a:fillRect/>
          </a:stretch>
        </p:blipFill>
        <p:spPr>
          <a:xfrm>
            <a:off x="635350" y="1254475"/>
            <a:ext cx="3258700" cy="1013800"/>
          </a:xfrm>
          <a:prstGeom prst="rect">
            <a:avLst/>
          </a:prstGeom>
          <a:noFill/>
          <a:ln>
            <a:noFill/>
          </a:ln>
        </p:spPr>
      </p:pic>
      <p:pic>
        <p:nvPicPr>
          <p:cNvPr id="656" name="Google Shape;656;p109"/>
          <p:cNvPicPr preferRelativeResize="0"/>
          <p:nvPr/>
        </p:nvPicPr>
        <p:blipFill>
          <a:blip r:embed="rId4">
            <a:alphaModFix/>
          </a:blip>
          <a:stretch>
            <a:fillRect/>
          </a:stretch>
        </p:blipFill>
        <p:spPr>
          <a:xfrm>
            <a:off x="826975" y="2847350"/>
            <a:ext cx="2070575" cy="1133600"/>
          </a:xfrm>
          <a:prstGeom prst="rect">
            <a:avLst/>
          </a:prstGeom>
          <a:noFill/>
          <a:ln>
            <a:noFill/>
          </a:ln>
        </p:spPr>
      </p:pic>
      <p:pic>
        <p:nvPicPr>
          <p:cNvPr id="657" name="Google Shape;657;p109"/>
          <p:cNvPicPr preferRelativeResize="0"/>
          <p:nvPr/>
        </p:nvPicPr>
        <p:blipFill>
          <a:blip r:embed="rId5">
            <a:alphaModFix/>
          </a:blip>
          <a:stretch>
            <a:fillRect/>
          </a:stretch>
        </p:blipFill>
        <p:spPr>
          <a:xfrm>
            <a:off x="3287575" y="2970000"/>
            <a:ext cx="2561150" cy="847075"/>
          </a:xfrm>
          <a:prstGeom prst="rect">
            <a:avLst/>
          </a:prstGeom>
          <a:noFill/>
          <a:ln>
            <a:noFill/>
          </a:ln>
        </p:spPr>
      </p:pic>
      <p:pic>
        <p:nvPicPr>
          <p:cNvPr id="658" name="Google Shape;658;p109"/>
          <p:cNvPicPr preferRelativeResize="0"/>
          <p:nvPr/>
        </p:nvPicPr>
        <p:blipFill>
          <a:blip r:embed="rId6">
            <a:alphaModFix/>
          </a:blip>
          <a:stretch>
            <a:fillRect/>
          </a:stretch>
        </p:blipFill>
        <p:spPr>
          <a:xfrm>
            <a:off x="6131450" y="2998925"/>
            <a:ext cx="2070575" cy="7740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689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Autokorelasi Positif atau Negatif</a:t>
            </a:r>
            <a:endParaRPr sz="2600"/>
          </a:p>
        </p:txBody>
      </p:sp>
      <p:pic>
        <p:nvPicPr>
          <p:cNvPr id="664" name="Google Shape;664;p110"/>
          <p:cNvPicPr preferRelativeResize="0"/>
          <p:nvPr/>
        </p:nvPicPr>
        <p:blipFill rotWithShape="1">
          <a:blip r:embed="rId3">
            <a:alphaModFix/>
          </a:blip>
          <a:srcRect b="0" l="49395" r="0" t="0"/>
          <a:stretch/>
        </p:blipFill>
        <p:spPr>
          <a:xfrm>
            <a:off x="2624775" y="1209800"/>
            <a:ext cx="3803200" cy="27239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Diagnostik</a:t>
            </a:r>
            <a:endParaRPr sz="2600"/>
          </a:p>
        </p:txBody>
      </p:sp>
      <p:sp>
        <p:nvSpPr>
          <p:cNvPr id="670" name="Google Shape;670;p111"/>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Clr>
                <a:schemeClr val="dk1"/>
              </a:buClr>
              <a:buSzPts val="1100"/>
              <a:buFont typeface="Arial"/>
              <a:buNone/>
            </a:pPr>
            <a:r>
              <a:rPr b="1" lang="en-GB" sz="1200">
                <a:solidFill>
                  <a:schemeClr val="dk1"/>
                </a:solidFill>
              </a:rPr>
              <a:t>Ljung-Box Test</a:t>
            </a:r>
            <a:r>
              <a:rPr lang="en-GB" sz="1200">
                <a:solidFill>
                  <a:schemeClr val="dk1"/>
                </a:solidFill>
              </a:rPr>
              <a:t> : Nilai p-value &gt; 0.05 menunjukkan bahwa model sudah baik dalam menangkap autocorrelation, p-value ≤ 0.05 menunjukkan adanya pola yang tidak tertangkap.</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Tujuan: Memeriksa apakah residuals menunjukkan autocorrelation.</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P-Value &gt; 0.05:</a:t>
            </a:r>
            <a:r>
              <a:rPr lang="en-GB" sz="1200">
                <a:solidFill>
                  <a:schemeClr val="dk1"/>
                </a:solidFill>
              </a:rPr>
              <a:t> Residuals dapat dianggap sebagai white noise, dan model telah menangkap pola dalam data dengan baik.</a:t>
            </a:r>
            <a:endParaRPr sz="1200">
              <a:solidFill>
                <a:schemeClr val="dk1"/>
              </a:solidFill>
            </a:endParaRPr>
          </a:p>
          <a:p>
            <a:pPr indent="0" lvl="0" marL="0" rtl="0" algn="just">
              <a:lnSpc>
                <a:spcPct val="106999"/>
              </a:lnSpc>
              <a:spcBef>
                <a:spcPts val="800"/>
              </a:spcBef>
              <a:spcAft>
                <a:spcPts val="800"/>
              </a:spcAft>
              <a:buNone/>
            </a:pPr>
            <a:r>
              <a:rPr b="1" lang="en-GB" sz="1200">
                <a:solidFill>
                  <a:schemeClr val="dk1"/>
                </a:solidFill>
              </a:rPr>
              <a:t>P-Value ≤ 0.05:</a:t>
            </a:r>
            <a:r>
              <a:rPr lang="en-GB" sz="1200">
                <a:solidFill>
                  <a:schemeClr val="dk1"/>
                </a:solidFill>
              </a:rPr>
              <a:t> Ada bukti bahwa residuals tidak white noise. Model mungkin belum sepenuhnya menangkap pola dalam data, dan mungkin perlu diperbaiki.</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